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sldIdLst>
    <p:sldId id="257" r:id="rId2"/>
    <p:sldId id="259" r:id="rId3"/>
    <p:sldId id="294" r:id="rId4"/>
    <p:sldId id="256" r:id="rId5"/>
    <p:sldId id="340" r:id="rId6"/>
    <p:sldId id="387" r:id="rId7"/>
    <p:sldId id="368" r:id="rId8"/>
    <p:sldId id="286" r:id="rId9"/>
    <p:sldId id="285" r:id="rId10"/>
    <p:sldId id="268" r:id="rId11"/>
    <p:sldId id="264" r:id="rId12"/>
    <p:sldId id="262" r:id="rId13"/>
    <p:sldId id="274" r:id="rId14"/>
    <p:sldId id="275" r:id="rId15"/>
    <p:sldId id="282" r:id="rId16"/>
    <p:sldId id="281" r:id="rId17"/>
    <p:sldId id="263" r:id="rId18"/>
    <p:sldId id="370" r:id="rId19"/>
    <p:sldId id="266" r:id="rId20"/>
    <p:sldId id="276" r:id="rId21"/>
    <p:sldId id="277" r:id="rId22"/>
    <p:sldId id="371" r:id="rId23"/>
    <p:sldId id="372" r:id="rId24"/>
    <p:sldId id="288" r:id="rId25"/>
    <p:sldId id="290" r:id="rId26"/>
    <p:sldId id="389" r:id="rId27"/>
    <p:sldId id="342" r:id="rId28"/>
    <p:sldId id="390" r:id="rId29"/>
    <p:sldId id="391" r:id="rId30"/>
    <p:sldId id="348" r:id="rId31"/>
    <p:sldId id="369" r:id="rId32"/>
    <p:sldId id="292" r:id="rId33"/>
    <p:sldId id="375" r:id="rId34"/>
    <p:sldId id="299" r:id="rId35"/>
    <p:sldId id="273" r:id="rId36"/>
    <p:sldId id="376" r:id="rId37"/>
    <p:sldId id="295" r:id="rId38"/>
    <p:sldId id="377" r:id="rId39"/>
    <p:sldId id="258" r:id="rId40"/>
    <p:sldId id="260" r:id="rId41"/>
    <p:sldId id="265" r:id="rId42"/>
    <p:sldId id="269" r:id="rId43"/>
    <p:sldId id="379" r:id="rId44"/>
    <p:sldId id="352" r:id="rId45"/>
    <p:sldId id="350" r:id="rId46"/>
    <p:sldId id="329" r:id="rId47"/>
    <p:sldId id="341" r:id="rId48"/>
    <p:sldId id="362" r:id="rId49"/>
    <p:sldId id="363" r:id="rId50"/>
    <p:sldId id="388" r:id="rId51"/>
    <p:sldId id="289" r:id="rId52"/>
    <p:sldId id="271" r:id="rId53"/>
    <p:sldId id="384" r:id="rId54"/>
    <p:sldId id="383" r:id="rId55"/>
    <p:sldId id="278" r:id="rId56"/>
    <p:sldId id="385" r:id="rId57"/>
    <p:sldId id="386" r:id="rId58"/>
    <p:sldId id="28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9" d="100"/>
          <a:sy n="89" d="100"/>
        </p:scale>
        <p:origin x="22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88271-A3DA-4312-83B9-56E51AFCC0E1}"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EF9EE0AA-DECF-4AC1-9A8B-9BA0DD13C3F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農作物を守る（駆除）</a:t>
          </a:r>
        </a:p>
      </dgm:t>
    </dgm:pt>
    <dgm:pt modelId="{6028232E-C7D2-4296-A352-0E35F9DF3EB7}" type="parTrans" cxnId="{7D4F429A-7DD1-4A3A-804C-A6D415016BD8}">
      <dgm:prSet/>
      <dgm:spPr/>
      <dgm:t>
        <a:bodyPr/>
        <a:lstStyle/>
        <a:p>
          <a:endParaRPr kumimoji="1" lang="ja-JP" altLang="en-US"/>
        </a:p>
      </dgm:t>
    </dgm:pt>
    <dgm:pt modelId="{649BB625-3314-45F6-B5FF-46C9A2D60AAD}" type="sibTrans" cxnId="{7D4F429A-7DD1-4A3A-804C-A6D415016BD8}">
      <dgm:prSet/>
      <dgm:spPr/>
      <dgm:t>
        <a:bodyPr/>
        <a:lstStyle/>
        <a:p>
          <a:endParaRPr kumimoji="1" lang="ja-JP" altLang="en-US"/>
        </a:p>
      </dgm:t>
    </dgm:pt>
    <dgm:pt modelId="{82B58EFA-12F7-42E1-866F-220F6116E0A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娯楽</a:t>
          </a:r>
        </a:p>
      </dgm:t>
    </dgm:pt>
    <dgm:pt modelId="{2CBC7E64-82FE-49E0-ADD7-395CCF442F0D}" type="parTrans" cxnId="{D6E79B6A-CF9E-4AC8-BB03-4EC11FB7FE8F}">
      <dgm:prSet/>
      <dgm:spPr/>
      <dgm:t>
        <a:bodyPr/>
        <a:lstStyle/>
        <a:p>
          <a:endParaRPr kumimoji="1" lang="ja-JP" altLang="en-US"/>
        </a:p>
      </dgm:t>
    </dgm:pt>
    <dgm:pt modelId="{16069FF6-7307-4647-A52D-FC5057F1FE37}" type="sibTrans" cxnId="{D6E79B6A-CF9E-4AC8-BB03-4EC11FB7FE8F}">
      <dgm:prSet/>
      <dgm:spPr/>
      <dgm:t>
        <a:bodyPr/>
        <a:lstStyle/>
        <a:p>
          <a:endParaRPr kumimoji="1" lang="ja-JP" altLang="en-US"/>
        </a:p>
      </dgm:t>
    </dgm:pt>
    <dgm:pt modelId="{89F7F4EF-652F-41E0-8AE2-8FCED2A5279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肉の獲得</a:t>
          </a:r>
          <a:endParaRPr kumimoji="1" lang="en-US" altLang="ja-JP" sz="2000" b="1"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毛皮・骨の獲得</a:t>
          </a:r>
        </a:p>
      </dgm:t>
    </dgm:pt>
    <dgm:pt modelId="{700DC7C5-2FAB-438C-B3EC-C84DFC9DB0C4}" type="parTrans" cxnId="{D84C2820-8D58-45E0-B6E4-EEEE49930A4A}">
      <dgm:prSet/>
      <dgm:spPr/>
      <dgm:t>
        <a:bodyPr/>
        <a:lstStyle/>
        <a:p>
          <a:endParaRPr kumimoji="1" lang="ja-JP" altLang="en-US"/>
        </a:p>
      </dgm:t>
    </dgm:pt>
    <dgm:pt modelId="{B06E3EF7-D2A4-49B1-9580-9166C765961A}" type="sibTrans" cxnId="{D84C2820-8D58-45E0-B6E4-EEEE49930A4A}">
      <dgm:prSet/>
      <dgm:spPr/>
      <dgm:t>
        <a:bodyPr/>
        <a:lstStyle/>
        <a:p>
          <a:endParaRPr kumimoji="1" lang="ja-JP" altLang="en-US"/>
        </a:p>
      </dgm:t>
    </dgm:pt>
    <dgm:pt modelId="{90F883BF-039F-4750-8316-BA35C891250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b="0" i="0" u="none" strike="noStrike" cap="none" normalizeH="0" baseline="0" dirty="0">
            <a:ln>
              <a:noFill/>
            </a:ln>
            <a:solidFill>
              <a:srgbClr val="FF0000"/>
            </a:solidFill>
            <a:effectLst/>
            <a:latin typeface="UD デジタル 教科書体 NK-B" panose="02020700000000000000" pitchFamily="18" charset="-128"/>
            <a:ea typeface="UD デジタル 教科書体 NK-B" panose="02020700000000000000" pitchFamily="18" charset="-128"/>
          </a:endParaRPr>
        </a:p>
      </dgm:t>
    </dgm:pt>
    <dgm:pt modelId="{4DC2A799-DDD9-4133-B26C-6CF200A1F154}" type="parTrans" cxnId="{1A0DFCCB-6D0B-483A-94B1-EFB8456C3535}">
      <dgm:prSet/>
      <dgm:spPr/>
      <dgm:t>
        <a:bodyPr/>
        <a:lstStyle/>
        <a:p>
          <a:endParaRPr kumimoji="1" lang="ja-JP" altLang="en-US"/>
        </a:p>
      </dgm:t>
    </dgm:pt>
    <dgm:pt modelId="{FB13EB1D-A671-4217-A9BE-E42506C35B91}" type="sibTrans" cxnId="{1A0DFCCB-6D0B-483A-94B1-EFB8456C3535}">
      <dgm:prSet/>
      <dgm:spPr/>
      <dgm:t>
        <a:bodyPr/>
        <a:lstStyle/>
        <a:p>
          <a:endParaRPr kumimoji="1" lang="ja-JP" altLang="en-US"/>
        </a:p>
      </dgm:t>
    </dgm:pt>
    <dgm:pt modelId="{0849A9B2-2C9E-4258-806D-2656A1BC1858}" type="pres">
      <dgm:prSet presAssocID="{E6388271-A3DA-4312-83B9-56E51AFCC0E1}" presName="compositeShape" presStyleCnt="0">
        <dgm:presLayoutVars>
          <dgm:chMax val="7"/>
          <dgm:dir/>
          <dgm:resizeHandles val="exact"/>
        </dgm:presLayoutVars>
      </dgm:prSet>
      <dgm:spPr/>
    </dgm:pt>
    <dgm:pt modelId="{35C4C862-FDEF-49FE-8FFC-CE25F5A0C7D5}" type="pres">
      <dgm:prSet presAssocID="{EF9EE0AA-DECF-4AC1-9A8B-9BA0DD13C3F5}" presName="circ1" presStyleLbl="vennNode1" presStyleIdx="0" presStyleCnt="4" custScaleX="112927" custScaleY="95339"/>
      <dgm:spPr/>
    </dgm:pt>
    <dgm:pt modelId="{3F13DF9F-EAC6-4B32-AC51-3778D3891AA7}" type="pres">
      <dgm:prSet presAssocID="{EF9EE0AA-DECF-4AC1-9A8B-9BA0DD13C3F5}" presName="circ1Tx" presStyleLbl="revTx" presStyleIdx="0" presStyleCnt="0">
        <dgm:presLayoutVars>
          <dgm:chMax val="0"/>
          <dgm:chPref val="0"/>
          <dgm:bulletEnabled val="1"/>
        </dgm:presLayoutVars>
      </dgm:prSet>
      <dgm:spPr/>
    </dgm:pt>
    <dgm:pt modelId="{392084E6-19A9-4095-A811-9DD5396C4E85}" type="pres">
      <dgm:prSet presAssocID="{82B58EFA-12F7-42E1-866F-220F6116E0AF}" presName="circ2" presStyleLbl="vennNode1" presStyleIdx="1" presStyleCnt="4" custLinFactNeighborX="1984" custLinFactNeighborY="-3216"/>
      <dgm:spPr/>
    </dgm:pt>
    <dgm:pt modelId="{C8FC0FC4-EED8-431D-8067-064000148472}" type="pres">
      <dgm:prSet presAssocID="{82B58EFA-12F7-42E1-866F-220F6116E0AF}" presName="circ2Tx" presStyleLbl="revTx" presStyleIdx="0" presStyleCnt="0">
        <dgm:presLayoutVars>
          <dgm:chMax val="0"/>
          <dgm:chPref val="0"/>
          <dgm:bulletEnabled val="1"/>
        </dgm:presLayoutVars>
      </dgm:prSet>
      <dgm:spPr/>
    </dgm:pt>
    <dgm:pt modelId="{8CBCC0B8-DD9A-4798-B7AD-9DE7592AF5D2}" type="pres">
      <dgm:prSet presAssocID="{89F7F4EF-652F-41E0-8AE2-8FCED2A52794}" presName="circ3" presStyleLbl="vennNode1" presStyleIdx="2" presStyleCnt="4" custLinFactNeighborX="521" custLinFactNeighborY="-642"/>
      <dgm:spPr/>
    </dgm:pt>
    <dgm:pt modelId="{391329F2-1F2D-418C-BBE1-CDD6A7266218}" type="pres">
      <dgm:prSet presAssocID="{89F7F4EF-652F-41E0-8AE2-8FCED2A52794}" presName="circ3Tx" presStyleLbl="revTx" presStyleIdx="0" presStyleCnt="0">
        <dgm:presLayoutVars>
          <dgm:chMax val="0"/>
          <dgm:chPref val="0"/>
          <dgm:bulletEnabled val="1"/>
        </dgm:presLayoutVars>
      </dgm:prSet>
      <dgm:spPr/>
    </dgm:pt>
    <dgm:pt modelId="{E2D6A62B-7C50-4C80-9100-49B872717FE7}" type="pres">
      <dgm:prSet presAssocID="{90F883BF-039F-4750-8316-BA35C8912505}" presName="circ4" presStyleLbl="vennNode1" presStyleIdx="3" presStyleCnt="4" custScaleX="98070" custScaleY="102072" custLinFactNeighborX="4525" custLinFactNeighborY="-1323"/>
      <dgm:spPr/>
    </dgm:pt>
    <dgm:pt modelId="{E44C2218-C128-44D2-B8E7-B72EBB8F1F62}" type="pres">
      <dgm:prSet presAssocID="{90F883BF-039F-4750-8316-BA35C8912505}" presName="circ4Tx" presStyleLbl="revTx" presStyleIdx="0" presStyleCnt="0">
        <dgm:presLayoutVars>
          <dgm:chMax val="0"/>
          <dgm:chPref val="0"/>
          <dgm:bulletEnabled val="1"/>
        </dgm:presLayoutVars>
      </dgm:prSet>
      <dgm:spPr/>
    </dgm:pt>
  </dgm:ptLst>
  <dgm:cxnLst>
    <dgm:cxn modelId="{F9AB7606-E3A5-4E9E-B120-544FF607EFD8}" type="presOf" srcId="{EF9EE0AA-DECF-4AC1-9A8B-9BA0DD13C3F5}" destId="{35C4C862-FDEF-49FE-8FFC-CE25F5A0C7D5}" srcOrd="0" destOrd="0" presId="urn:microsoft.com/office/officeart/2005/8/layout/venn1"/>
    <dgm:cxn modelId="{8CEEE00B-E5C7-4786-8CEA-8FDDEEC46E8E}" type="presOf" srcId="{89F7F4EF-652F-41E0-8AE2-8FCED2A52794}" destId="{391329F2-1F2D-418C-BBE1-CDD6A7266218}" srcOrd="1" destOrd="0" presId="urn:microsoft.com/office/officeart/2005/8/layout/venn1"/>
    <dgm:cxn modelId="{D84C2820-8D58-45E0-B6E4-EEEE49930A4A}" srcId="{E6388271-A3DA-4312-83B9-56E51AFCC0E1}" destId="{89F7F4EF-652F-41E0-8AE2-8FCED2A52794}" srcOrd="2" destOrd="0" parTransId="{700DC7C5-2FAB-438C-B3EC-C84DFC9DB0C4}" sibTransId="{B06E3EF7-D2A4-49B1-9580-9166C765961A}"/>
    <dgm:cxn modelId="{0D58D32E-914C-4957-8FED-CF45FE80A9A0}" type="presOf" srcId="{90F883BF-039F-4750-8316-BA35C8912505}" destId="{E2D6A62B-7C50-4C80-9100-49B872717FE7}" srcOrd="0" destOrd="0" presId="urn:microsoft.com/office/officeart/2005/8/layout/venn1"/>
    <dgm:cxn modelId="{D6E79B6A-CF9E-4AC8-BB03-4EC11FB7FE8F}" srcId="{E6388271-A3DA-4312-83B9-56E51AFCC0E1}" destId="{82B58EFA-12F7-42E1-866F-220F6116E0AF}" srcOrd="1" destOrd="0" parTransId="{2CBC7E64-82FE-49E0-ADD7-395CCF442F0D}" sibTransId="{16069FF6-7307-4647-A52D-FC5057F1FE37}"/>
    <dgm:cxn modelId="{3B25A24A-1220-4988-810C-51AB0D524984}" type="presOf" srcId="{82B58EFA-12F7-42E1-866F-220F6116E0AF}" destId="{392084E6-19A9-4095-A811-9DD5396C4E85}" srcOrd="0" destOrd="0" presId="urn:microsoft.com/office/officeart/2005/8/layout/venn1"/>
    <dgm:cxn modelId="{DED56279-D789-45DB-B167-C89B63492297}" type="presOf" srcId="{90F883BF-039F-4750-8316-BA35C8912505}" destId="{E44C2218-C128-44D2-B8E7-B72EBB8F1F62}" srcOrd="1" destOrd="0" presId="urn:microsoft.com/office/officeart/2005/8/layout/venn1"/>
    <dgm:cxn modelId="{10B7F58A-9931-48C6-A945-33A37BD04EC6}" type="presOf" srcId="{E6388271-A3DA-4312-83B9-56E51AFCC0E1}" destId="{0849A9B2-2C9E-4258-806D-2656A1BC1858}" srcOrd="0" destOrd="0" presId="urn:microsoft.com/office/officeart/2005/8/layout/venn1"/>
    <dgm:cxn modelId="{7D4F429A-7DD1-4A3A-804C-A6D415016BD8}" srcId="{E6388271-A3DA-4312-83B9-56E51AFCC0E1}" destId="{EF9EE0AA-DECF-4AC1-9A8B-9BA0DD13C3F5}" srcOrd="0" destOrd="0" parTransId="{6028232E-C7D2-4296-A352-0E35F9DF3EB7}" sibTransId="{649BB625-3314-45F6-B5FF-46C9A2D60AAD}"/>
    <dgm:cxn modelId="{5BFF829C-01E0-4190-838C-799B8AA9DA72}" type="presOf" srcId="{82B58EFA-12F7-42E1-866F-220F6116E0AF}" destId="{C8FC0FC4-EED8-431D-8067-064000148472}" srcOrd="1" destOrd="0" presId="urn:microsoft.com/office/officeart/2005/8/layout/venn1"/>
    <dgm:cxn modelId="{06474B9D-052C-4DD0-A1E3-D31A14C8F0A4}" type="presOf" srcId="{EF9EE0AA-DECF-4AC1-9A8B-9BA0DD13C3F5}" destId="{3F13DF9F-EAC6-4B32-AC51-3778D3891AA7}" srcOrd="1" destOrd="0" presId="urn:microsoft.com/office/officeart/2005/8/layout/venn1"/>
    <dgm:cxn modelId="{1A0DFCCB-6D0B-483A-94B1-EFB8456C3535}" srcId="{E6388271-A3DA-4312-83B9-56E51AFCC0E1}" destId="{90F883BF-039F-4750-8316-BA35C8912505}" srcOrd="3" destOrd="0" parTransId="{4DC2A799-DDD9-4133-B26C-6CF200A1F154}" sibTransId="{FB13EB1D-A671-4217-A9BE-E42506C35B91}"/>
    <dgm:cxn modelId="{4EA19AD8-ACF8-43EF-B9ED-38AEA397DA23}" type="presOf" srcId="{89F7F4EF-652F-41E0-8AE2-8FCED2A52794}" destId="{8CBCC0B8-DD9A-4798-B7AD-9DE7592AF5D2}" srcOrd="0" destOrd="0" presId="urn:microsoft.com/office/officeart/2005/8/layout/venn1"/>
    <dgm:cxn modelId="{625953EB-C193-4AB3-90FC-942BD7F7D5F8}" type="presParOf" srcId="{0849A9B2-2C9E-4258-806D-2656A1BC1858}" destId="{35C4C862-FDEF-49FE-8FFC-CE25F5A0C7D5}" srcOrd="0" destOrd="0" presId="urn:microsoft.com/office/officeart/2005/8/layout/venn1"/>
    <dgm:cxn modelId="{C72930C0-42C8-4646-B41A-70A65F6F1B82}" type="presParOf" srcId="{0849A9B2-2C9E-4258-806D-2656A1BC1858}" destId="{3F13DF9F-EAC6-4B32-AC51-3778D3891AA7}" srcOrd="1" destOrd="0" presId="urn:microsoft.com/office/officeart/2005/8/layout/venn1"/>
    <dgm:cxn modelId="{5E9B43CB-BF5E-412B-8946-170139A36E46}" type="presParOf" srcId="{0849A9B2-2C9E-4258-806D-2656A1BC1858}" destId="{392084E6-19A9-4095-A811-9DD5396C4E85}" srcOrd="2" destOrd="0" presId="urn:microsoft.com/office/officeart/2005/8/layout/venn1"/>
    <dgm:cxn modelId="{50D69D17-9F72-4D97-953E-94C3CDE85A20}" type="presParOf" srcId="{0849A9B2-2C9E-4258-806D-2656A1BC1858}" destId="{C8FC0FC4-EED8-431D-8067-064000148472}" srcOrd="3" destOrd="0" presId="urn:microsoft.com/office/officeart/2005/8/layout/venn1"/>
    <dgm:cxn modelId="{2CFDF4D7-8E3C-4B31-AAB0-18331FE5C151}" type="presParOf" srcId="{0849A9B2-2C9E-4258-806D-2656A1BC1858}" destId="{8CBCC0B8-DD9A-4798-B7AD-9DE7592AF5D2}" srcOrd="4" destOrd="0" presId="urn:microsoft.com/office/officeart/2005/8/layout/venn1"/>
    <dgm:cxn modelId="{E7872E76-FBD9-4908-B3A5-5B50ACA7BE8F}" type="presParOf" srcId="{0849A9B2-2C9E-4258-806D-2656A1BC1858}" destId="{391329F2-1F2D-418C-BBE1-CDD6A7266218}" srcOrd="5" destOrd="0" presId="urn:microsoft.com/office/officeart/2005/8/layout/venn1"/>
    <dgm:cxn modelId="{BFBD854A-2E4A-466B-9CF7-4FD54728F66E}" type="presParOf" srcId="{0849A9B2-2C9E-4258-806D-2656A1BC1858}" destId="{E2D6A62B-7C50-4C80-9100-49B872717FE7}" srcOrd="6" destOrd="0" presId="urn:microsoft.com/office/officeart/2005/8/layout/venn1"/>
    <dgm:cxn modelId="{9243F0DF-7CFA-42AD-86DC-2CDA9AEDF9CD}" type="presParOf" srcId="{0849A9B2-2C9E-4258-806D-2656A1BC1858}" destId="{E44C2218-C128-44D2-B8E7-B72EBB8F1F62}"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4C862-FDEF-49FE-8FFC-CE25F5A0C7D5}">
      <dsp:nvSpPr>
        <dsp:cNvPr id="0" name=""/>
        <dsp:cNvSpPr/>
      </dsp:nvSpPr>
      <dsp:spPr>
        <a:xfrm>
          <a:off x="2070089" y="108350"/>
          <a:ext cx="3961902" cy="3344849"/>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kern="1200"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農作物を守る（駆除）</a:t>
          </a:r>
        </a:p>
      </dsp:txBody>
      <dsp:txXfrm>
        <a:off x="2527231" y="558618"/>
        <a:ext cx="3047617" cy="1061346"/>
      </dsp:txXfrm>
    </dsp:sp>
    <dsp:sp modelId="{392084E6-19A9-4095-A811-9DD5396C4E85}">
      <dsp:nvSpPr>
        <dsp:cNvPr id="0" name=""/>
        <dsp:cNvSpPr/>
      </dsp:nvSpPr>
      <dsp:spPr>
        <a:xfrm>
          <a:off x="3918240" y="1465539"/>
          <a:ext cx="3508375" cy="3508375"/>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kern="1200"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娯楽</a:t>
          </a:r>
        </a:p>
      </dsp:txBody>
      <dsp:txXfrm>
        <a:off x="5807365" y="1870351"/>
        <a:ext cx="1349375" cy="2698750"/>
      </dsp:txXfrm>
    </dsp:sp>
    <dsp:sp modelId="{8CBCC0B8-DD9A-4798-B7AD-9DE7592AF5D2}">
      <dsp:nvSpPr>
        <dsp:cNvPr id="0" name=""/>
        <dsp:cNvSpPr/>
      </dsp:nvSpPr>
      <dsp:spPr>
        <a:xfrm>
          <a:off x="2315131" y="3107626"/>
          <a:ext cx="3508375" cy="3508375"/>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kern="1200"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肉の獲得</a:t>
          </a:r>
          <a:endParaRPr kumimoji="1" lang="en-US" altLang="ja-JP" sz="2000" b="1" i="0" u="none" strike="noStrike" kern="1200"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kern="1200" cap="none" normalizeH="0" baseline="0" dirty="0">
              <a:ln>
                <a:noFill/>
              </a:ln>
              <a:solidFill>
                <a:schemeClr val="tx1"/>
              </a:solidFill>
              <a:effectLst/>
              <a:latin typeface="UD デジタル 教科書体 NK" panose="02020400000000000000" pitchFamily="18" charset="-128"/>
              <a:ea typeface="UD デジタル 教科書体 NK" panose="02020400000000000000" pitchFamily="18" charset="-128"/>
            </a:rPr>
            <a:t>毛皮・骨の獲得</a:t>
          </a:r>
        </a:p>
      </dsp:txBody>
      <dsp:txXfrm>
        <a:off x="2719944" y="5030485"/>
        <a:ext cx="2698750" cy="1113234"/>
      </dsp:txXfrm>
    </dsp:sp>
    <dsp:sp modelId="{E2D6A62B-7C50-4C80-9100-49B872717FE7}">
      <dsp:nvSpPr>
        <dsp:cNvPr id="0" name=""/>
        <dsp:cNvSpPr/>
      </dsp:nvSpPr>
      <dsp:spPr>
        <a:xfrm>
          <a:off x="937681" y="1495606"/>
          <a:ext cx="3440663" cy="3581068"/>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6500" b="0" i="0" u="none" strike="noStrike" kern="1200" cap="none" normalizeH="0" baseline="0" dirty="0">
            <a:ln>
              <a:noFill/>
            </a:ln>
            <a:solidFill>
              <a:srgbClr val="FF0000"/>
            </a:solidFill>
            <a:effectLst/>
            <a:latin typeface="UD デジタル 教科書体 NK-B" panose="02020700000000000000" pitchFamily="18" charset="-128"/>
            <a:ea typeface="UD デジタル 教科書体 NK-B" panose="02020700000000000000" pitchFamily="18" charset="-128"/>
          </a:endParaRPr>
        </a:p>
      </dsp:txBody>
      <dsp:txXfrm>
        <a:off x="1202348" y="1908806"/>
        <a:ext cx="1323332" cy="275466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6B878-8286-46A1-BDA0-39379CB55422}" type="datetimeFigureOut">
              <a:rPr kumimoji="1" lang="ja-JP" altLang="en-US" smtClean="0"/>
              <a:t>2026/6/3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7821D-6FD9-487C-94C7-56E01899C157}" type="slidenum">
              <a:rPr kumimoji="1" lang="ja-JP" altLang="en-US" smtClean="0"/>
              <a:t>‹#›</a:t>
            </a:fld>
            <a:endParaRPr kumimoji="1" lang="ja-JP" altLang="en-US"/>
          </a:p>
        </p:txBody>
      </p:sp>
    </p:spTree>
    <p:extLst>
      <p:ext uri="{BB962C8B-B14F-4D97-AF65-F5344CB8AC3E}">
        <p14:creationId xmlns:p14="http://schemas.microsoft.com/office/powerpoint/2010/main" val="11751021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FE7821D-6FD9-487C-94C7-56E01899C157}" type="slidenum">
              <a:rPr kumimoji="1" lang="ja-JP" altLang="en-US" smtClean="0"/>
              <a:t>32</a:t>
            </a:fld>
            <a:endParaRPr kumimoji="1" lang="ja-JP" altLang="en-US"/>
          </a:p>
        </p:txBody>
      </p:sp>
    </p:spTree>
    <p:extLst>
      <p:ext uri="{BB962C8B-B14F-4D97-AF65-F5344CB8AC3E}">
        <p14:creationId xmlns:p14="http://schemas.microsoft.com/office/powerpoint/2010/main" val="358252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FE7821D-6FD9-487C-94C7-56E01899C157}" type="slidenum">
              <a:rPr kumimoji="1" lang="ja-JP" altLang="en-US" smtClean="0"/>
              <a:t>34</a:t>
            </a:fld>
            <a:endParaRPr kumimoji="1" lang="ja-JP" altLang="en-US"/>
          </a:p>
        </p:txBody>
      </p:sp>
    </p:spTree>
    <p:extLst>
      <p:ext uri="{BB962C8B-B14F-4D97-AF65-F5344CB8AC3E}">
        <p14:creationId xmlns:p14="http://schemas.microsoft.com/office/powerpoint/2010/main" val="406827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FE7821D-6FD9-487C-94C7-56E01899C157}" type="slidenum">
              <a:rPr kumimoji="1" lang="ja-JP" altLang="en-US" smtClean="0"/>
              <a:t>45</a:t>
            </a:fld>
            <a:endParaRPr kumimoji="1" lang="ja-JP" altLang="en-US"/>
          </a:p>
        </p:txBody>
      </p:sp>
    </p:spTree>
    <p:extLst>
      <p:ext uri="{BB962C8B-B14F-4D97-AF65-F5344CB8AC3E}">
        <p14:creationId xmlns:p14="http://schemas.microsoft.com/office/powerpoint/2010/main" val="296281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11AFFDCC-9452-4D3B-BAB3-E3D4F5C614E9}" type="slidenum">
              <a:rPr lang="en-US" altLang="ja-JP" smtClean="0"/>
              <a:pPr eaLnBrk="1" hangingPunct="1"/>
              <a:t>53</a:t>
            </a:fld>
            <a:endParaRPr lang="en-US" altLang="ja-JP"/>
          </a:p>
        </p:txBody>
      </p:sp>
      <p:sp>
        <p:nvSpPr>
          <p:cNvPr id="72707" name="スライド イメージ プレースホルダ 1"/>
          <p:cNvSpPr>
            <a:spLocks noGrp="1" noRot="1" noChangeAspect="1" noTextEdit="1"/>
          </p:cNvSpPr>
          <p:nvPr>
            <p:ph type="sldImg"/>
          </p:nvPr>
        </p:nvSpPr>
        <p:spPr>
          <a:ln/>
        </p:spPr>
      </p:sp>
      <p:sp>
        <p:nvSpPr>
          <p:cNvPr id="72708" name="ノート プレースホルダ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
        <p:nvSpPr>
          <p:cNvPr id="72709" name="日付プレースホルダ 3"/>
          <p:cNvSpPr txBox="1">
            <a:spLocks noGrp="1"/>
          </p:cNvSpPr>
          <p:nvPr/>
        </p:nvSpPr>
        <p:spPr bwMode="auto">
          <a:xfrm>
            <a:off x="3887788" y="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8F3DE619-58C2-4A4B-9794-150AE2C8C452}" type="datetime1">
              <a:rPr lang="ja-JP" altLang="en-US" sz="1200"/>
              <a:pPr algn="r" eaLnBrk="1" hangingPunct="1"/>
              <a:t>2026/6/3</a:t>
            </a:fld>
            <a:endParaRPr lang="en-US" altLang="ja-JP" sz="1200"/>
          </a:p>
        </p:txBody>
      </p:sp>
      <p:sp>
        <p:nvSpPr>
          <p:cNvPr id="72710" name="スライド番号プレースホルダ 4"/>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4C26F4FD-B5DE-4B66-BD43-C1D4BE9C568E}" type="slidenum">
              <a:rPr lang="en-US" altLang="ja-JP" sz="1200"/>
              <a:pPr algn="r" eaLnBrk="1" hangingPunct="1"/>
              <a:t>53</a:t>
            </a:fld>
            <a:endParaRPr lang="en-US" altLang="ja-JP" sz="1200"/>
          </a:p>
        </p:txBody>
      </p:sp>
    </p:spTree>
    <p:extLst>
      <p:ext uri="{BB962C8B-B14F-4D97-AF65-F5344CB8AC3E}">
        <p14:creationId xmlns:p14="http://schemas.microsoft.com/office/powerpoint/2010/main" val="3798207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FE7821D-6FD9-487C-94C7-56E01899C157}" type="slidenum">
              <a:rPr kumimoji="1" lang="ja-JP" altLang="en-US" smtClean="0"/>
              <a:t>54</a:t>
            </a:fld>
            <a:endParaRPr kumimoji="1" lang="ja-JP" altLang="en-US"/>
          </a:p>
        </p:txBody>
      </p:sp>
    </p:spTree>
    <p:extLst>
      <p:ext uri="{BB962C8B-B14F-4D97-AF65-F5344CB8AC3E}">
        <p14:creationId xmlns:p14="http://schemas.microsoft.com/office/powerpoint/2010/main" val="4006697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E2827D06-F62C-461E-A224-7DBC91833C63}"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87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Tree>
    <p:extLst>
      <p:ext uri="{BB962C8B-B14F-4D97-AF65-F5344CB8AC3E}">
        <p14:creationId xmlns:p14="http://schemas.microsoft.com/office/powerpoint/2010/main" val="315108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786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833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Tree>
    <p:extLst>
      <p:ext uri="{BB962C8B-B14F-4D97-AF65-F5344CB8AC3E}">
        <p14:creationId xmlns:p14="http://schemas.microsoft.com/office/powerpoint/2010/main" val="199759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1105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918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335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615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Tree>
    <p:extLst>
      <p:ext uri="{BB962C8B-B14F-4D97-AF65-F5344CB8AC3E}">
        <p14:creationId xmlns:p14="http://schemas.microsoft.com/office/powerpoint/2010/main" val="56885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7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Tree>
    <p:extLst>
      <p:ext uri="{BB962C8B-B14F-4D97-AF65-F5344CB8AC3E}">
        <p14:creationId xmlns:p14="http://schemas.microsoft.com/office/powerpoint/2010/main" val="379966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499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77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Tree>
    <p:extLst>
      <p:ext uri="{BB962C8B-B14F-4D97-AF65-F5344CB8AC3E}">
        <p14:creationId xmlns:p14="http://schemas.microsoft.com/office/powerpoint/2010/main" val="174417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93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8862B62-AC96-42A1-ACC5-2D71F49FE427}" type="datetimeFigureOut">
              <a:rPr kumimoji="1" lang="ja-JP" altLang="en-US" smtClean="0"/>
              <a:t>2026/6/3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2827D06-F62C-461E-A224-7DBC91833C63}" type="slidenum">
              <a:rPr kumimoji="1" lang="ja-JP" altLang="en-US" smtClean="0"/>
              <a:t>‹#›</a:t>
            </a:fld>
            <a:endParaRPr kumimoji="1" lang="ja-JP" altLang="en-US"/>
          </a:p>
        </p:txBody>
      </p:sp>
    </p:spTree>
    <p:extLst>
      <p:ext uri="{BB962C8B-B14F-4D97-AF65-F5344CB8AC3E}">
        <p14:creationId xmlns:p14="http://schemas.microsoft.com/office/powerpoint/2010/main" val="3591063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862B62-AC96-42A1-ACC5-2D71F49FE427}" type="datetimeFigureOut">
              <a:rPr kumimoji="1" lang="ja-JP" altLang="en-US" smtClean="0"/>
              <a:t>2026/6/3</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2827D06-F62C-461E-A224-7DBC91833C63}" type="slidenum">
              <a:rPr kumimoji="1" lang="ja-JP" altLang="en-US" smtClean="0"/>
              <a:t>‹#›</a:t>
            </a:fld>
            <a:endParaRPr kumimoji="1" lang="ja-JP" altLang="en-US"/>
          </a:p>
        </p:txBody>
      </p:sp>
    </p:spTree>
    <p:extLst>
      <p:ext uri="{BB962C8B-B14F-4D97-AF65-F5344CB8AC3E}">
        <p14:creationId xmlns:p14="http://schemas.microsoft.com/office/powerpoint/2010/main" val="2232335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8.wmf"/><Relationship Id="rId5" Type="http://schemas.openxmlformats.org/officeDocument/2006/relationships/diagramQuickStyle" Target="../diagrams/quickStyle1.xml"/><Relationship Id="rId10" Type="http://schemas.openxmlformats.org/officeDocument/2006/relationships/image" Target="../media/image47.wmf"/><Relationship Id="rId4" Type="http://schemas.openxmlformats.org/officeDocument/2006/relationships/diagramLayout" Target="../diagrams/layout1.xml"/><Relationship Id="rId9" Type="http://schemas.openxmlformats.org/officeDocument/2006/relationships/image" Target="../media/image46.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45.wmf"/><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hyperlink" Target="https://creativecommons.org/licenses/by-sa/3.0/" TargetMode="External"/><Relationship Id="rId5" Type="http://schemas.openxmlformats.org/officeDocument/2006/relationships/image" Target="../media/image56.jpeg"/><Relationship Id="rId10" Type="http://schemas.openxmlformats.org/officeDocument/2006/relationships/hyperlink" Target="https://commons.wikimedia.org/wiki/File:Japan_road_sign_303.svg" TargetMode="External"/><Relationship Id="rId4" Type="http://schemas.openxmlformats.org/officeDocument/2006/relationships/image" Target="../media/image55.jpeg"/><Relationship Id="rId9" Type="http://schemas.openxmlformats.org/officeDocument/2006/relationships/image" Target="../media/image59.svg"/></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A652A61-50AE-71D9-542B-4949EB10D1E8}"/>
              </a:ext>
            </a:extLst>
          </p:cNvPr>
          <p:cNvPicPr>
            <a:picLocks noChangeAspect="1"/>
          </p:cNvPicPr>
          <p:nvPr/>
        </p:nvPicPr>
        <p:blipFill>
          <a:blip r:embed="rId2"/>
          <a:stretch>
            <a:fillRect/>
          </a:stretch>
        </p:blipFill>
        <p:spPr>
          <a:xfrm>
            <a:off x="-97972" y="-4647130"/>
            <a:ext cx="9339943" cy="12449568"/>
          </a:xfrm>
          <a:prstGeom prst="rect">
            <a:avLst/>
          </a:prstGeom>
        </p:spPr>
      </p:pic>
      <p:sp>
        <p:nvSpPr>
          <p:cNvPr id="10" name="テキスト ボックス 9">
            <a:extLst>
              <a:ext uri="{FF2B5EF4-FFF2-40B4-BE49-F238E27FC236}">
                <a16:creationId xmlns:a16="http://schemas.microsoft.com/office/drawing/2014/main" id="{44FDFB6E-AE70-264B-F816-C647B4C0ED95}"/>
              </a:ext>
            </a:extLst>
          </p:cNvPr>
          <p:cNvSpPr txBox="1"/>
          <p:nvPr/>
        </p:nvSpPr>
        <p:spPr>
          <a:xfrm>
            <a:off x="1364641" y="129461"/>
            <a:ext cx="5782352" cy="400110"/>
          </a:xfrm>
          <a:prstGeom prst="rect">
            <a:avLst/>
          </a:prstGeom>
          <a:noFill/>
        </p:spPr>
        <p:txBody>
          <a:bodyPr wrap="none" rtlCol="0">
            <a:spAutoFit/>
          </a:bodyPr>
          <a:lstStyle/>
          <a:p>
            <a:r>
              <a:rPr kumimoji="1" lang="en-US" altLang="ja-JP" sz="2000" b="1" dirty="0">
                <a:highlight>
                  <a:srgbClr val="FFFF00"/>
                </a:highlight>
                <a:latin typeface="UD デジタル 教科書体 NK" panose="02020400000000000000" pitchFamily="18" charset="-128"/>
                <a:ea typeface="UD デジタル 教科書体 NK" panose="02020400000000000000" pitchFamily="18" charset="-128"/>
              </a:rPr>
              <a:t>6</a:t>
            </a:r>
            <a:r>
              <a:rPr kumimoji="1" lang="ja-JP" altLang="en-US" sz="2000" b="1" dirty="0">
                <a:highlight>
                  <a:srgbClr val="FFFF00"/>
                </a:highlight>
                <a:latin typeface="UD デジタル 教科書体 NK" panose="02020400000000000000" pitchFamily="18" charset="-128"/>
                <a:ea typeface="UD デジタル 教科書体 NK" panose="02020400000000000000" pitchFamily="18" charset="-128"/>
              </a:rPr>
              <a:t>月</a:t>
            </a:r>
            <a:r>
              <a:rPr kumimoji="1" lang="en-US" altLang="ja-JP" sz="2000" b="1" dirty="0">
                <a:highlight>
                  <a:srgbClr val="FFFF00"/>
                </a:highlight>
                <a:latin typeface="UD デジタル 教科書体 NK" panose="02020400000000000000" pitchFamily="18" charset="-128"/>
                <a:ea typeface="UD デジタル 教科書体 NK" panose="02020400000000000000" pitchFamily="18" charset="-128"/>
              </a:rPr>
              <a:t>7</a:t>
            </a:r>
            <a:r>
              <a:rPr kumimoji="1" lang="ja-JP" altLang="en-US" sz="2000" b="1" dirty="0">
                <a:highlight>
                  <a:srgbClr val="FFFF00"/>
                </a:highlight>
                <a:latin typeface="UD デジタル 教科書体 NK" panose="02020400000000000000" pitchFamily="18" charset="-128"/>
                <a:ea typeface="UD デジタル 教科書体 NK" panose="02020400000000000000" pitchFamily="18" charset="-128"/>
              </a:rPr>
              <a:t>日 カフェ・スローダウン（成田） ワークショップ</a:t>
            </a:r>
          </a:p>
        </p:txBody>
      </p:sp>
      <p:sp>
        <p:nvSpPr>
          <p:cNvPr id="12" name="テキスト ボックス 11">
            <a:extLst>
              <a:ext uri="{FF2B5EF4-FFF2-40B4-BE49-F238E27FC236}">
                <a16:creationId xmlns:a16="http://schemas.microsoft.com/office/drawing/2014/main" id="{3DC6E718-03B5-8912-697A-7F70D26F8B9B}"/>
              </a:ext>
            </a:extLst>
          </p:cNvPr>
          <p:cNvSpPr txBox="1"/>
          <p:nvPr/>
        </p:nvSpPr>
        <p:spPr>
          <a:xfrm>
            <a:off x="891305" y="695822"/>
            <a:ext cx="7692720" cy="830997"/>
          </a:xfrm>
          <a:prstGeom prst="rect">
            <a:avLst/>
          </a:prstGeom>
          <a:noFill/>
        </p:spPr>
        <p:txBody>
          <a:bodyPr wrap="square">
            <a:spAutoFit/>
          </a:bodyPr>
          <a:lstStyle/>
          <a:p>
            <a:r>
              <a:rPr kumimoji="1" lang="ja-JP" altLang="en-US" sz="1800" dirty="0">
                <a:latin typeface="UD デジタル 教科書体 NK" panose="02020400000000000000" pitchFamily="18" charset="-128"/>
                <a:ea typeface="UD デジタル 教科書体 NK" panose="02020400000000000000" pitchFamily="18" charset="-128"/>
              </a:rPr>
              <a:t>「</a:t>
            </a:r>
            <a:r>
              <a:rPr kumimoji="1" lang="ja-JP" altLang="en-US" sz="48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肉と命と、ぼくらの暮らし」</a:t>
            </a:r>
            <a:endParaRPr kumimoji="1" lang="en-US" altLang="ja-JP" sz="48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endParaRPr>
          </a:p>
        </p:txBody>
      </p:sp>
      <p:sp>
        <p:nvSpPr>
          <p:cNvPr id="13" name="テキスト ボックス 12">
            <a:extLst>
              <a:ext uri="{FF2B5EF4-FFF2-40B4-BE49-F238E27FC236}">
                <a16:creationId xmlns:a16="http://schemas.microsoft.com/office/drawing/2014/main" id="{AAB80C8F-18CE-A163-6818-523F6C73F199}"/>
              </a:ext>
            </a:extLst>
          </p:cNvPr>
          <p:cNvSpPr txBox="1"/>
          <p:nvPr/>
        </p:nvSpPr>
        <p:spPr>
          <a:xfrm>
            <a:off x="3344123" y="6036040"/>
            <a:ext cx="2185214" cy="523220"/>
          </a:xfrm>
          <a:prstGeom prst="rect">
            <a:avLst/>
          </a:prstGeom>
          <a:noFill/>
        </p:spPr>
        <p:txBody>
          <a:bodyPr wrap="none" rtlCol="0">
            <a:spAutoFit/>
          </a:bodyPr>
          <a:lstStyle/>
          <a:p>
            <a:r>
              <a:rPr kumimoji="1" lang="ja-JP" altLang="en-US" sz="28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かくま つとむ</a:t>
            </a:r>
          </a:p>
        </p:txBody>
      </p:sp>
      <p:sp>
        <p:nvSpPr>
          <p:cNvPr id="2" name="テキスト ボックス 1">
            <a:extLst>
              <a:ext uri="{FF2B5EF4-FFF2-40B4-BE49-F238E27FC236}">
                <a16:creationId xmlns:a16="http://schemas.microsoft.com/office/drawing/2014/main" id="{553D887D-B296-1A94-CF27-A65DB064AFD8}"/>
              </a:ext>
            </a:extLst>
          </p:cNvPr>
          <p:cNvSpPr txBox="1"/>
          <p:nvPr/>
        </p:nvSpPr>
        <p:spPr>
          <a:xfrm>
            <a:off x="1066254" y="1693070"/>
            <a:ext cx="7037504" cy="954107"/>
          </a:xfrm>
          <a:prstGeom prst="rect">
            <a:avLst/>
          </a:prstGeom>
          <a:noFill/>
        </p:spPr>
        <p:txBody>
          <a:bodyPr wrap="none" rtlCol="0">
            <a:spAutoFit/>
          </a:bodyPr>
          <a:lstStyle/>
          <a:p>
            <a:r>
              <a:rPr kumimoji="1" lang="ja-JP" altLang="en-US" sz="2800" b="1" dirty="0">
                <a:solidFill>
                  <a:srgbClr val="FF0000"/>
                </a:solidFill>
                <a:effectLst>
                  <a:outerShdw blurRad="38100" dist="38100" dir="2700000" algn="tl">
                    <a:srgbClr val="000000">
                      <a:alpha val="43137"/>
                    </a:srgbClr>
                  </a:outerShdw>
                </a:effectLst>
                <a:latin typeface="70:はばたきフォント" panose="02000600000000000000" pitchFamily="2" charset="-128"/>
                <a:ea typeface="70:はばたきフォント" panose="02000600000000000000" pitchFamily="2" charset="-128"/>
              </a:rPr>
              <a:t>狩猟と野生動物とジビエのリアル。そして</a:t>
            </a:r>
            <a:endParaRPr kumimoji="1" lang="en-US" altLang="ja-JP" sz="2800" b="1" dirty="0">
              <a:solidFill>
                <a:srgbClr val="FF0000"/>
              </a:solidFill>
              <a:effectLst>
                <a:outerShdw blurRad="38100" dist="38100" dir="2700000" algn="tl">
                  <a:srgbClr val="000000">
                    <a:alpha val="43137"/>
                  </a:srgbClr>
                </a:outerShdw>
              </a:effectLst>
              <a:latin typeface="70:はばたきフォント" panose="02000600000000000000" pitchFamily="2" charset="-128"/>
              <a:ea typeface="70:はばたきフォント" panose="02000600000000000000" pitchFamily="2" charset="-128"/>
            </a:endParaRPr>
          </a:p>
          <a:p>
            <a:r>
              <a:rPr kumimoji="1" lang="ja-JP" altLang="en-US" sz="2800" b="1" dirty="0">
                <a:solidFill>
                  <a:srgbClr val="FF0000"/>
                </a:solidFill>
                <a:effectLst>
                  <a:outerShdw blurRad="38100" dist="38100" dir="2700000" algn="tl">
                    <a:srgbClr val="000000">
                      <a:alpha val="43137"/>
                    </a:srgbClr>
                  </a:outerShdw>
                </a:effectLst>
                <a:latin typeface="70:はばたきフォント" panose="02000600000000000000" pitchFamily="2" charset="-128"/>
                <a:ea typeface="70:はばたきフォント" panose="02000600000000000000" pitchFamily="2" charset="-128"/>
              </a:rPr>
              <a:t>「肉を食べない」という価値観について</a:t>
            </a:r>
          </a:p>
        </p:txBody>
      </p:sp>
    </p:spTree>
    <p:extLst>
      <p:ext uri="{BB962C8B-B14F-4D97-AF65-F5344CB8AC3E}">
        <p14:creationId xmlns:p14="http://schemas.microsoft.com/office/powerpoint/2010/main" val="122379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24FF54-A6BF-177E-8976-9D3F5E531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23" y="616092"/>
            <a:ext cx="8426753" cy="5625815"/>
          </a:xfrm>
          <a:prstGeom prst="rect">
            <a:avLst/>
          </a:prstGeom>
        </p:spPr>
      </p:pic>
    </p:spTree>
    <p:extLst>
      <p:ext uri="{BB962C8B-B14F-4D97-AF65-F5344CB8AC3E}">
        <p14:creationId xmlns:p14="http://schemas.microsoft.com/office/powerpoint/2010/main" val="264197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9E7885A-F9B2-4C10-A12F-43C21D78B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 y="0"/>
            <a:ext cx="9144000" cy="6084541"/>
          </a:xfrm>
          <a:prstGeom prst="rect">
            <a:avLst/>
          </a:prstGeom>
        </p:spPr>
      </p:pic>
      <p:sp>
        <p:nvSpPr>
          <p:cNvPr id="10" name="テキスト ボックス 9">
            <a:extLst>
              <a:ext uri="{FF2B5EF4-FFF2-40B4-BE49-F238E27FC236}">
                <a16:creationId xmlns:a16="http://schemas.microsoft.com/office/drawing/2014/main" id="{9C660226-0612-3796-5A05-F8C390F25130}"/>
              </a:ext>
            </a:extLst>
          </p:cNvPr>
          <p:cNvSpPr txBox="1"/>
          <p:nvPr/>
        </p:nvSpPr>
        <p:spPr>
          <a:xfrm>
            <a:off x="5124017" y="232560"/>
            <a:ext cx="877163" cy="923330"/>
          </a:xfrm>
          <a:prstGeom prst="rect">
            <a:avLst/>
          </a:prstGeom>
          <a:noFill/>
        </p:spPr>
        <p:txBody>
          <a:bodyPr wrap="none" rtlCol="0">
            <a:spAutoFit/>
          </a:bodyPr>
          <a:lstStyle/>
          <a:p>
            <a:r>
              <a:rPr kumimoji="1" lang="ja-JP" altLang="en-US" sz="5400" b="1" dirty="0">
                <a:solidFill>
                  <a:srgbClr val="FFFF00"/>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a:t>
            </a:r>
          </a:p>
        </p:txBody>
      </p:sp>
      <p:sp>
        <p:nvSpPr>
          <p:cNvPr id="12" name="矢印: 下 11">
            <a:extLst>
              <a:ext uri="{FF2B5EF4-FFF2-40B4-BE49-F238E27FC236}">
                <a16:creationId xmlns:a16="http://schemas.microsoft.com/office/drawing/2014/main" id="{C73151F4-931C-CE5F-D8F3-162007F2889A}"/>
              </a:ext>
            </a:extLst>
          </p:cNvPr>
          <p:cNvSpPr/>
          <p:nvPr/>
        </p:nvSpPr>
        <p:spPr>
          <a:xfrm>
            <a:off x="1120142" y="786558"/>
            <a:ext cx="416560" cy="369332"/>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92D050"/>
              </a:solidFill>
            </a:endParaRPr>
          </a:p>
        </p:txBody>
      </p:sp>
      <p:sp>
        <p:nvSpPr>
          <p:cNvPr id="13" name="矢印: 下 12">
            <a:extLst>
              <a:ext uri="{FF2B5EF4-FFF2-40B4-BE49-F238E27FC236}">
                <a16:creationId xmlns:a16="http://schemas.microsoft.com/office/drawing/2014/main" id="{7016A443-44F6-D2D6-FB8A-ADAC68AF8544}"/>
              </a:ext>
            </a:extLst>
          </p:cNvPr>
          <p:cNvSpPr/>
          <p:nvPr/>
        </p:nvSpPr>
        <p:spPr>
          <a:xfrm>
            <a:off x="3141980" y="786558"/>
            <a:ext cx="416560" cy="369332"/>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schemeClr>
              </a:solidFill>
            </a:endParaRPr>
          </a:p>
        </p:txBody>
      </p:sp>
      <p:sp>
        <p:nvSpPr>
          <p:cNvPr id="14" name="矢印: 下 13">
            <a:extLst>
              <a:ext uri="{FF2B5EF4-FFF2-40B4-BE49-F238E27FC236}">
                <a16:creationId xmlns:a16="http://schemas.microsoft.com/office/drawing/2014/main" id="{F15BC5BD-9CAD-0008-DCBB-38D2CA273DB9}"/>
              </a:ext>
            </a:extLst>
          </p:cNvPr>
          <p:cNvSpPr/>
          <p:nvPr/>
        </p:nvSpPr>
        <p:spPr>
          <a:xfrm>
            <a:off x="4150360" y="786558"/>
            <a:ext cx="416560" cy="369332"/>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schemeClr>
              </a:solidFill>
            </a:endParaRPr>
          </a:p>
        </p:txBody>
      </p:sp>
      <p:sp>
        <p:nvSpPr>
          <p:cNvPr id="15" name="矢印: 下 14">
            <a:extLst>
              <a:ext uri="{FF2B5EF4-FFF2-40B4-BE49-F238E27FC236}">
                <a16:creationId xmlns:a16="http://schemas.microsoft.com/office/drawing/2014/main" id="{08469464-062E-F655-B208-F36B69B98957}"/>
              </a:ext>
            </a:extLst>
          </p:cNvPr>
          <p:cNvSpPr/>
          <p:nvPr/>
        </p:nvSpPr>
        <p:spPr>
          <a:xfrm>
            <a:off x="6731002" y="800805"/>
            <a:ext cx="416560" cy="369332"/>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95000"/>
                </a:schemeClr>
              </a:solidFill>
            </a:endParaRPr>
          </a:p>
        </p:txBody>
      </p:sp>
      <p:sp>
        <p:nvSpPr>
          <p:cNvPr id="16" name="テキスト ボックス 15">
            <a:extLst>
              <a:ext uri="{FF2B5EF4-FFF2-40B4-BE49-F238E27FC236}">
                <a16:creationId xmlns:a16="http://schemas.microsoft.com/office/drawing/2014/main" id="{AC7310BC-47D5-87E2-2B29-2D5D899F7A1A}"/>
              </a:ext>
            </a:extLst>
          </p:cNvPr>
          <p:cNvSpPr txBox="1"/>
          <p:nvPr/>
        </p:nvSpPr>
        <p:spPr>
          <a:xfrm>
            <a:off x="1661122" y="2336800"/>
            <a:ext cx="5519460" cy="584775"/>
          </a:xfrm>
          <a:prstGeom prst="rect">
            <a:avLst/>
          </a:prstGeom>
          <a:noFill/>
        </p:spPr>
        <p:txBody>
          <a:bodyPr wrap="none" rtlCol="0">
            <a:spAutoFit/>
          </a:bodyPr>
          <a:lstStyle/>
          <a:p>
            <a:r>
              <a:rPr kumimoji="1" lang="ja-JP" altLang="en-US" sz="3200" b="1" dirty="0">
                <a:latin typeface="UD デジタル 教科書体 N" panose="02020400000000000000" pitchFamily="17" charset="-128"/>
                <a:ea typeface="UD デジタル 教科書体 N" panose="02020400000000000000" pitchFamily="17" charset="-128"/>
              </a:rPr>
              <a:t>このデコボコした林はナニ？</a:t>
            </a:r>
          </a:p>
        </p:txBody>
      </p:sp>
    </p:spTree>
    <p:extLst>
      <p:ext uri="{BB962C8B-B14F-4D97-AF65-F5344CB8AC3E}">
        <p14:creationId xmlns:p14="http://schemas.microsoft.com/office/powerpoint/2010/main" val="411399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91B9DD2-B4F3-652E-B110-9753539F9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76489" cy="6106160"/>
          </a:xfrm>
          <a:prstGeom prst="rect">
            <a:avLst/>
          </a:prstGeom>
        </p:spPr>
      </p:pic>
    </p:spTree>
    <p:extLst>
      <p:ext uri="{BB962C8B-B14F-4D97-AF65-F5344CB8AC3E}">
        <p14:creationId xmlns:p14="http://schemas.microsoft.com/office/powerpoint/2010/main" val="1327704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27787CE-9274-956D-A7B4-DC3198A65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177" y="0"/>
            <a:ext cx="5280030" cy="7934960"/>
          </a:xfrm>
          <a:prstGeom prst="rect">
            <a:avLst/>
          </a:prstGeom>
        </p:spPr>
      </p:pic>
      <p:sp>
        <p:nvSpPr>
          <p:cNvPr id="4" name="テキスト ボックス 3">
            <a:extLst>
              <a:ext uri="{FF2B5EF4-FFF2-40B4-BE49-F238E27FC236}">
                <a16:creationId xmlns:a16="http://schemas.microsoft.com/office/drawing/2014/main" id="{42AB5288-975A-DD6E-2D37-56DC8D35B731}"/>
              </a:ext>
            </a:extLst>
          </p:cNvPr>
          <p:cNvSpPr txBox="1"/>
          <p:nvPr/>
        </p:nvSpPr>
        <p:spPr>
          <a:xfrm>
            <a:off x="633619" y="2722282"/>
            <a:ext cx="1800493" cy="369332"/>
          </a:xfrm>
          <a:prstGeom prst="rect">
            <a:avLst/>
          </a:prstGeom>
          <a:noFill/>
        </p:spPr>
        <p:txBody>
          <a:bodyPr wrap="none" rtlCol="0">
            <a:spAutoFit/>
          </a:bodyPr>
          <a:lstStyle/>
          <a:p>
            <a:r>
              <a:rPr kumimoji="1" lang="ja-JP" altLang="en-US" b="1" dirty="0">
                <a:solidFill>
                  <a:schemeClr val="tx1">
                    <a:lumMod val="95000"/>
                  </a:schemeClr>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網に入ったカモ</a:t>
            </a:r>
          </a:p>
        </p:txBody>
      </p:sp>
      <p:sp>
        <p:nvSpPr>
          <p:cNvPr id="5" name="テキスト ボックス 4">
            <a:extLst>
              <a:ext uri="{FF2B5EF4-FFF2-40B4-BE49-F238E27FC236}">
                <a16:creationId xmlns:a16="http://schemas.microsoft.com/office/drawing/2014/main" id="{4AC9F857-55BA-5C38-3284-CAC86C93F4FF}"/>
              </a:ext>
            </a:extLst>
          </p:cNvPr>
          <p:cNvSpPr txBox="1"/>
          <p:nvPr/>
        </p:nvSpPr>
        <p:spPr>
          <a:xfrm>
            <a:off x="749035" y="811629"/>
            <a:ext cx="1338828" cy="646331"/>
          </a:xfrm>
          <a:prstGeom prst="rect">
            <a:avLst/>
          </a:prstGeom>
          <a:noFill/>
        </p:spPr>
        <p:txBody>
          <a:bodyPr wrap="none" rtlCol="0">
            <a:spAutoFit/>
          </a:bodyPr>
          <a:lstStyle/>
          <a:p>
            <a:r>
              <a:rPr kumimoji="1" lang="ja-JP" altLang="en-US" b="1" dirty="0">
                <a:solidFill>
                  <a:schemeClr val="tx1">
                    <a:lumMod val="95000"/>
                  </a:schemeClr>
                </a:solidFill>
                <a:latin typeface="UD デジタル 教科書体 N" panose="02020400000000000000" pitchFamily="17" charset="-128"/>
                <a:ea typeface="UD デジタル 教科書体 N" panose="02020400000000000000" pitchFamily="17" charset="-128"/>
              </a:rPr>
              <a:t>網に入る</a:t>
            </a:r>
            <a:endParaRPr kumimoji="1" lang="en-US" altLang="ja-JP" b="1" dirty="0">
              <a:solidFill>
                <a:schemeClr val="tx1">
                  <a:lumMod val="95000"/>
                </a:schemeClr>
              </a:solidFill>
              <a:latin typeface="UD デジタル 教科書体 N" panose="02020400000000000000" pitchFamily="17" charset="-128"/>
              <a:ea typeface="UD デジタル 教科書体 N" panose="02020400000000000000" pitchFamily="17" charset="-128"/>
            </a:endParaRPr>
          </a:p>
          <a:p>
            <a:r>
              <a:rPr kumimoji="1" lang="ja-JP" altLang="en-US" b="1" dirty="0">
                <a:solidFill>
                  <a:schemeClr val="tx1">
                    <a:lumMod val="95000"/>
                  </a:schemeClr>
                </a:solidFill>
                <a:latin typeface="UD デジタル 教科書体 N" panose="02020400000000000000" pitchFamily="17" charset="-128"/>
                <a:ea typeface="UD デジタル 教科書体 N" panose="02020400000000000000" pitchFamily="17" charset="-128"/>
              </a:rPr>
              <a:t>直前のカモ</a:t>
            </a:r>
          </a:p>
        </p:txBody>
      </p:sp>
      <p:cxnSp>
        <p:nvCxnSpPr>
          <p:cNvPr id="6" name="直線矢印コネクタ 5">
            <a:extLst>
              <a:ext uri="{FF2B5EF4-FFF2-40B4-BE49-F238E27FC236}">
                <a16:creationId xmlns:a16="http://schemas.microsoft.com/office/drawing/2014/main" id="{30E33765-9617-5D72-7A20-3F263F9CA263}"/>
              </a:ext>
            </a:extLst>
          </p:cNvPr>
          <p:cNvCxnSpPr/>
          <p:nvPr/>
        </p:nvCxnSpPr>
        <p:spPr>
          <a:xfrm>
            <a:off x="2162287" y="1280160"/>
            <a:ext cx="26141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0295A66A-67B8-FEEA-BD13-8C00582BAD75}"/>
              </a:ext>
            </a:extLst>
          </p:cNvPr>
          <p:cNvCxnSpPr>
            <a:cxnSpLocks/>
          </p:cNvCxnSpPr>
          <p:nvPr/>
        </p:nvCxnSpPr>
        <p:spPr>
          <a:xfrm>
            <a:off x="2633128" y="2906948"/>
            <a:ext cx="16656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99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A9BB7F-9BB7-EA5B-F695-70FDDC6B81C0}"/>
              </a:ext>
            </a:extLst>
          </p:cNvPr>
          <p:cNvSpPr>
            <a:spLocks noGrp="1"/>
          </p:cNvSpPr>
          <p:nvPr>
            <p:ph type="title"/>
          </p:nvPr>
        </p:nvSpPr>
        <p:spPr/>
        <p:txBody>
          <a:bodyPr/>
          <a:lstStyle/>
          <a:p>
            <a:endParaRPr kumimoji="1" lang="ja-JP" altLang="en-US" dirty="0"/>
          </a:p>
        </p:txBody>
      </p:sp>
      <p:pic>
        <p:nvPicPr>
          <p:cNvPr id="5" name="コンテンツ プレースホルダー 4">
            <a:extLst>
              <a:ext uri="{FF2B5EF4-FFF2-40B4-BE49-F238E27FC236}">
                <a16:creationId xmlns:a16="http://schemas.microsoft.com/office/drawing/2014/main" id="{44798DDC-672C-E7B9-254F-A47BB16BA0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548" y="416467"/>
            <a:ext cx="8304904" cy="5526196"/>
          </a:xfrm>
        </p:spPr>
      </p:pic>
      <p:sp>
        <p:nvSpPr>
          <p:cNvPr id="6" name="テキスト ボックス 5">
            <a:extLst>
              <a:ext uri="{FF2B5EF4-FFF2-40B4-BE49-F238E27FC236}">
                <a16:creationId xmlns:a16="http://schemas.microsoft.com/office/drawing/2014/main" id="{2C757D7E-BC61-A88E-B88A-5AFE03416D0E}"/>
              </a:ext>
            </a:extLst>
          </p:cNvPr>
          <p:cNvSpPr txBox="1"/>
          <p:nvPr/>
        </p:nvSpPr>
        <p:spPr>
          <a:xfrm>
            <a:off x="3688677" y="5942663"/>
            <a:ext cx="2749471" cy="400110"/>
          </a:xfrm>
          <a:prstGeom prst="rect">
            <a:avLst/>
          </a:prstGeom>
          <a:noFill/>
        </p:spPr>
        <p:txBody>
          <a:bodyPr wrap="none" rtlCol="0">
            <a:spAutoFit/>
          </a:bodyPr>
          <a:lstStyle/>
          <a:p>
            <a:r>
              <a:rPr kumimoji="1" lang="ja-JP" altLang="en-US" sz="2000" b="1" dirty="0">
                <a:latin typeface="UD デジタル 教科書体 N" panose="02020400000000000000" pitchFamily="17" charset="-128"/>
                <a:ea typeface="UD デジタル 教科書体 N" panose="02020400000000000000" pitchFamily="17" charset="-128"/>
              </a:rPr>
              <a:t>今夜は酒がうまいぞ！</a:t>
            </a:r>
          </a:p>
        </p:txBody>
      </p:sp>
    </p:spTree>
    <p:extLst>
      <p:ext uri="{BB962C8B-B14F-4D97-AF65-F5344CB8AC3E}">
        <p14:creationId xmlns:p14="http://schemas.microsoft.com/office/powerpoint/2010/main" val="1225519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BBFCBA-32E3-BF9D-6736-FCB26FBCA649}"/>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89480BE7-FFEC-3F69-C4F0-C579935F6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07121" cy="6146800"/>
          </a:xfrm>
        </p:spPr>
      </p:pic>
      <p:sp>
        <p:nvSpPr>
          <p:cNvPr id="3" name="テキスト ボックス 2">
            <a:extLst>
              <a:ext uri="{FF2B5EF4-FFF2-40B4-BE49-F238E27FC236}">
                <a16:creationId xmlns:a16="http://schemas.microsoft.com/office/drawing/2014/main" id="{FD23615A-1E13-9037-568B-C40D7ECF54E4}"/>
              </a:ext>
            </a:extLst>
          </p:cNvPr>
          <p:cNvSpPr txBox="1"/>
          <p:nvPr/>
        </p:nvSpPr>
        <p:spPr>
          <a:xfrm>
            <a:off x="1344706" y="515227"/>
            <a:ext cx="3643946" cy="400110"/>
          </a:xfrm>
          <a:prstGeom prst="rect">
            <a:avLst/>
          </a:prstGeom>
          <a:noFill/>
        </p:spPr>
        <p:txBody>
          <a:bodyPr wrap="none" rtlCol="0">
            <a:spAutoFit/>
          </a:bodyPr>
          <a:lstStyle/>
          <a:p>
            <a:r>
              <a:rPr kumimoji="1" lang="ja-JP" altLang="en-US" sz="2000" b="1" dirty="0">
                <a:solidFill>
                  <a:schemeClr val="bg1"/>
                </a:solidFill>
                <a:latin typeface="UD デジタル 教科書体 NK" panose="02020400000000000000" pitchFamily="18" charset="-128"/>
                <a:ea typeface="UD デジタル 教科書体 NK" panose="02020400000000000000" pitchFamily="18" charset="-128"/>
              </a:rPr>
              <a:t>こいつはいちばんうまい青首だ！</a:t>
            </a:r>
          </a:p>
        </p:txBody>
      </p:sp>
    </p:spTree>
    <p:extLst>
      <p:ext uri="{BB962C8B-B14F-4D97-AF65-F5344CB8AC3E}">
        <p14:creationId xmlns:p14="http://schemas.microsoft.com/office/powerpoint/2010/main" val="1190897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D22A672-4E10-3887-7192-102B8BC4A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71" y="258183"/>
            <a:ext cx="8499457" cy="5674353"/>
          </a:xfrm>
          <a:prstGeom prst="rect">
            <a:avLst/>
          </a:prstGeom>
        </p:spPr>
      </p:pic>
      <p:sp>
        <p:nvSpPr>
          <p:cNvPr id="5" name="テキスト ボックス 4">
            <a:extLst>
              <a:ext uri="{FF2B5EF4-FFF2-40B4-BE49-F238E27FC236}">
                <a16:creationId xmlns:a16="http://schemas.microsoft.com/office/drawing/2014/main" id="{52B09796-E8D5-F9A6-6EED-14139E8F5B04}"/>
              </a:ext>
            </a:extLst>
          </p:cNvPr>
          <p:cNvSpPr txBox="1"/>
          <p:nvPr/>
        </p:nvSpPr>
        <p:spPr>
          <a:xfrm>
            <a:off x="2399082" y="5932536"/>
            <a:ext cx="3775393" cy="400110"/>
          </a:xfrm>
          <a:prstGeom prst="rect">
            <a:avLst/>
          </a:prstGeom>
          <a:noFill/>
        </p:spPr>
        <p:txBody>
          <a:bodyPr wrap="none" rtlCol="0">
            <a:spAutoFit/>
          </a:bodyPr>
          <a:lstStyle/>
          <a:p>
            <a:r>
              <a:rPr kumimoji="1" lang="ja-JP" altLang="en-US" sz="2000" b="1" dirty="0">
                <a:latin typeface="UD デジタル 教科書体 N" panose="02020400000000000000" pitchFamily="17" charset="-128"/>
                <a:ea typeface="UD デジタル 教科書体 N" panose="02020400000000000000" pitchFamily="17" charset="-128"/>
              </a:rPr>
              <a:t>「鳥肌が立つ」という意味は</a:t>
            </a:r>
            <a:r>
              <a:rPr kumimoji="1" lang="en-US" altLang="ja-JP" sz="2000" b="1" dirty="0">
                <a:latin typeface="UD デジタル 教科書体 N" panose="02020400000000000000" pitchFamily="17" charset="-128"/>
                <a:ea typeface="UD デジタル 教科書体 N" panose="02020400000000000000" pitchFamily="17" charset="-128"/>
              </a:rPr>
              <a:t>…</a:t>
            </a:r>
            <a:endParaRPr kumimoji="1" lang="ja-JP" altLang="en-US" sz="2000" b="1" dirty="0">
              <a:latin typeface="UD デジタル 教科書体 N" panose="02020400000000000000" pitchFamily="17" charset="-128"/>
              <a:ea typeface="UD デジタル 教科書体 N" panose="02020400000000000000" pitchFamily="17" charset="-128"/>
            </a:endParaRPr>
          </a:p>
        </p:txBody>
      </p:sp>
    </p:spTree>
    <p:extLst>
      <p:ext uri="{BB962C8B-B14F-4D97-AF65-F5344CB8AC3E}">
        <p14:creationId xmlns:p14="http://schemas.microsoft.com/office/powerpoint/2010/main" val="3737012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1BEFAD-5272-D17C-CC8E-E8ED5BE2B89A}"/>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31C95410-D1D3-CB02-98FF-B132064158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633" y="237757"/>
            <a:ext cx="8423239" cy="5604977"/>
          </a:xfrm>
        </p:spPr>
      </p:pic>
      <p:sp>
        <p:nvSpPr>
          <p:cNvPr id="6" name="テキスト ボックス 5">
            <a:extLst>
              <a:ext uri="{FF2B5EF4-FFF2-40B4-BE49-F238E27FC236}">
                <a16:creationId xmlns:a16="http://schemas.microsoft.com/office/drawing/2014/main" id="{64CAC3E2-8AA9-7778-B2FA-9F9F3F0EF5DD}"/>
              </a:ext>
            </a:extLst>
          </p:cNvPr>
          <p:cNvSpPr txBox="1"/>
          <p:nvPr/>
        </p:nvSpPr>
        <p:spPr>
          <a:xfrm>
            <a:off x="2444987" y="5842734"/>
            <a:ext cx="3262432" cy="400110"/>
          </a:xfrm>
          <a:prstGeom prst="rect">
            <a:avLst/>
          </a:prstGeom>
          <a:noFill/>
        </p:spPr>
        <p:txBody>
          <a:bodyPr wrap="none" rtlCol="0">
            <a:spAutoFit/>
          </a:bodyPr>
          <a:lstStyle/>
          <a:p>
            <a:r>
              <a:rPr kumimoji="1" lang="ja-JP" altLang="en-US" sz="2000" b="1" dirty="0">
                <a:latin typeface="UD デジタル 教科書体 N" panose="02020400000000000000" pitchFamily="17" charset="-128"/>
                <a:ea typeface="UD デジタル 教科書体 N" panose="02020400000000000000" pitchFamily="17" charset="-128"/>
              </a:rPr>
              <a:t>羽をむしると意外とスリム</a:t>
            </a:r>
          </a:p>
        </p:txBody>
      </p:sp>
    </p:spTree>
    <p:extLst>
      <p:ext uri="{BB962C8B-B14F-4D97-AF65-F5344CB8AC3E}">
        <p14:creationId xmlns:p14="http://schemas.microsoft.com/office/powerpoint/2010/main" val="502889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09DDE3-341A-1F54-A4DD-28BC1871D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0619" cy="6075680"/>
          </a:xfrm>
          <a:prstGeom prst="rect">
            <a:avLst/>
          </a:prstGeom>
        </p:spPr>
      </p:pic>
      <p:pic>
        <p:nvPicPr>
          <p:cNvPr id="2" name="図 1">
            <a:extLst>
              <a:ext uri="{FF2B5EF4-FFF2-40B4-BE49-F238E27FC236}">
                <a16:creationId xmlns:a16="http://schemas.microsoft.com/office/drawing/2014/main" id="{528B0BA1-1D5D-8993-7EC6-5811124B3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10" y="-102521"/>
            <a:ext cx="4704277" cy="7063041"/>
          </a:xfrm>
          <a:prstGeom prst="rect">
            <a:avLst/>
          </a:prstGeom>
        </p:spPr>
      </p:pic>
    </p:spTree>
    <p:extLst>
      <p:ext uri="{BB962C8B-B14F-4D97-AF65-F5344CB8AC3E}">
        <p14:creationId xmlns:p14="http://schemas.microsoft.com/office/powerpoint/2010/main" val="1623494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E5CE6B-AC52-E270-1996-B94D8776F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162977"/>
            <a:ext cx="8606118" cy="5726627"/>
          </a:xfrm>
          <a:prstGeom prst="rect">
            <a:avLst/>
          </a:prstGeom>
        </p:spPr>
      </p:pic>
      <p:sp>
        <p:nvSpPr>
          <p:cNvPr id="4" name="テキスト ボックス 3">
            <a:extLst>
              <a:ext uri="{FF2B5EF4-FFF2-40B4-BE49-F238E27FC236}">
                <a16:creationId xmlns:a16="http://schemas.microsoft.com/office/drawing/2014/main" id="{B869724E-E854-5DD0-3055-D3DC6B47FF7F}"/>
              </a:ext>
            </a:extLst>
          </p:cNvPr>
          <p:cNvSpPr txBox="1"/>
          <p:nvPr/>
        </p:nvSpPr>
        <p:spPr>
          <a:xfrm>
            <a:off x="2351129" y="5889604"/>
            <a:ext cx="4544834" cy="400110"/>
          </a:xfrm>
          <a:prstGeom prst="rect">
            <a:avLst/>
          </a:prstGeom>
          <a:noFill/>
        </p:spPr>
        <p:txBody>
          <a:bodyPr wrap="none" rtlCol="0">
            <a:spAutoFit/>
          </a:bodyPr>
          <a:lstStyle/>
          <a:p>
            <a:r>
              <a:rPr kumimoji="1" lang="ja-JP" altLang="en-US" sz="2000" b="1" dirty="0">
                <a:latin typeface="UD デジタル 教科書体 N" panose="02020400000000000000" pitchFamily="17" charset="-128"/>
                <a:ea typeface="UD デジタル 教科書体 N" panose="02020400000000000000" pitchFamily="17" charset="-128"/>
              </a:rPr>
              <a:t>年末年始には鴨料理が欠かせない土地</a:t>
            </a:r>
          </a:p>
        </p:txBody>
      </p:sp>
    </p:spTree>
    <p:extLst>
      <p:ext uri="{BB962C8B-B14F-4D97-AF65-F5344CB8AC3E}">
        <p14:creationId xmlns:p14="http://schemas.microsoft.com/office/powerpoint/2010/main" val="3027665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F440D51-67A9-FCF1-8D7B-B98F0B74B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220" y="1222623"/>
            <a:ext cx="6078892" cy="3651508"/>
          </a:xfrm>
          <a:prstGeom prst="rect">
            <a:avLst/>
          </a:prstGeom>
        </p:spPr>
      </p:pic>
      <p:sp>
        <p:nvSpPr>
          <p:cNvPr id="4" name="テキスト ボックス 3">
            <a:extLst>
              <a:ext uri="{FF2B5EF4-FFF2-40B4-BE49-F238E27FC236}">
                <a16:creationId xmlns:a16="http://schemas.microsoft.com/office/drawing/2014/main" id="{74E3C2DD-1519-437A-3037-880F24C8F5B2}"/>
              </a:ext>
            </a:extLst>
          </p:cNvPr>
          <p:cNvSpPr txBox="1"/>
          <p:nvPr/>
        </p:nvSpPr>
        <p:spPr>
          <a:xfrm>
            <a:off x="2156114" y="699403"/>
            <a:ext cx="4831772" cy="523220"/>
          </a:xfrm>
          <a:prstGeom prst="rect">
            <a:avLst/>
          </a:prstGeom>
          <a:noFill/>
        </p:spPr>
        <p:txBody>
          <a:bodyPr wrap="none" rtlCol="0">
            <a:spAutoFit/>
          </a:bodyPr>
          <a:lstStyle/>
          <a:p>
            <a:r>
              <a:rPr kumimoji="1"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人類最古の「肉を食べた形跡」</a:t>
            </a:r>
          </a:p>
        </p:txBody>
      </p:sp>
      <p:cxnSp>
        <p:nvCxnSpPr>
          <p:cNvPr id="6" name="直線矢印コネクタ 5">
            <a:extLst>
              <a:ext uri="{FF2B5EF4-FFF2-40B4-BE49-F238E27FC236}">
                <a16:creationId xmlns:a16="http://schemas.microsoft.com/office/drawing/2014/main" id="{C970AD29-690E-57BB-3C7E-4A1F702DFDA9}"/>
              </a:ext>
            </a:extLst>
          </p:cNvPr>
          <p:cNvCxnSpPr>
            <a:cxnSpLocks/>
          </p:cNvCxnSpPr>
          <p:nvPr/>
        </p:nvCxnSpPr>
        <p:spPr>
          <a:xfrm flipH="1">
            <a:off x="5284535" y="2065468"/>
            <a:ext cx="417018" cy="1734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4526C08F-99B3-035C-EC75-956E4B081F1C}"/>
              </a:ext>
            </a:extLst>
          </p:cNvPr>
          <p:cNvSpPr txBox="1"/>
          <p:nvPr/>
        </p:nvSpPr>
        <p:spPr>
          <a:xfrm>
            <a:off x="1414220" y="4889519"/>
            <a:ext cx="6078892" cy="1015663"/>
          </a:xfrm>
          <a:prstGeom prst="rect">
            <a:avLst/>
          </a:prstGeom>
          <a:noFill/>
        </p:spPr>
        <p:txBody>
          <a:bodyPr wrap="square" rtlCol="0">
            <a:spAutoFit/>
          </a:bodyPr>
          <a:lstStyle/>
          <a:p>
            <a:r>
              <a:rPr lang="en-US" altLang="ja-JP" sz="2000" dirty="0">
                <a:latin typeface="UD デジタル 教科書体 NK" panose="02020400000000000000" pitchFamily="18" charset="-128"/>
                <a:ea typeface="UD デジタル 教科書体 NK" panose="02020400000000000000" pitchFamily="18" charset="-128"/>
              </a:rPr>
              <a:t>145</a:t>
            </a:r>
            <a:r>
              <a:rPr lang="ja-JP" altLang="en-US" sz="2000" dirty="0">
                <a:latin typeface="UD デジタル 教科書体 NK" panose="02020400000000000000" pitchFamily="18" charset="-128"/>
                <a:ea typeface="UD デジタル 教科書体 NK" panose="02020400000000000000" pitchFamily="18" charset="-128"/>
              </a:rPr>
              <a:t>万年前のヒト属の脛骨についた切断痕。刃物</a:t>
            </a:r>
            <a:r>
              <a:rPr lang="en-US" altLang="ja-JP" sz="2000" dirty="0">
                <a:latin typeface="UD デジタル 教科書体 NK" panose="02020400000000000000" pitchFamily="18" charset="-128"/>
                <a:ea typeface="UD デジタル 教科書体 NK" panose="02020400000000000000" pitchFamily="18" charset="-128"/>
              </a:rPr>
              <a:t>(</a:t>
            </a:r>
            <a:r>
              <a:rPr lang="ja-JP" altLang="en-US" sz="2000" dirty="0">
                <a:latin typeface="UD デジタル 教科書体 NK" panose="02020400000000000000" pitchFamily="18" charset="-128"/>
                <a:ea typeface="UD デジタル 教科書体 NK" panose="02020400000000000000" pitchFamily="18" charset="-128"/>
              </a:rPr>
              <a:t>石器）で肉を削り取る際にできる典型的な骨傷。ヒト属同士のカニバリズムの例としても最古とみられる（ケニア）</a:t>
            </a:r>
            <a:endParaRPr kumimoji="1" lang="ja-JP" altLang="en-US" sz="2000" dirty="0">
              <a:latin typeface="UD デジタル 教科書体 NK" panose="02020400000000000000" pitchFamily="18" charset="-128"/>
              <a:ea typeface="UD デジタル 教科書体 NK" panose="02020400000000000000" pitchFamily="18" charset="-128"/>
            </a:endParaRPr>
          </a:p>
        </p:txBody>
      </p:sp>
      <p:sp>
        <p:nvSpPr>
          <p:cNvPr id="8" name="テキスト ボックス 7">
            <a:extLst>
              <a:ext uri="{FF2B5EF4-FFF2-40B4-BE49-F238E27FC236}">
                <a16:creationId xmlns:a16="http://schemas.microsoft.com/office/drawing/2014/main" id="{303107B2-8D24-3DE4-8F14-1F8FCB7811A4}"/>
              </a:ext>
            </a:extLst>
          </p:cNvPr>
          <p:cNvSpPr txBox="1"/>
          <p:nvPr/>
        </p:nvSpPr>
        <p:spPr>
          <a:xfrm>
            <a:off x="5284535" y="6507922"/>
            <a:ext cx="3406702" cy="338554"/>
          </a:xfrm>
          <a:prstGeom prst="rect">
            <a:avLst/>
          </a:prstGeom>
          <a:noFill/>
        </p:spPr>
        <p:txBody>
          <a:bodyPr wrap="none" rtlCol="0">
            <a:spAutoFit/>
          </a:bodyPr>
          <a:lstStyle/>
          <a:p>
            <a:r>
              <a:rPr kumimoji="1" lang="ja-JP" altLang="en-US" sz="1600" dirty="0">
                <a:latin typeface="UD デジタル 教科書体 NK" panose="02020400000000000000" pitchFamily="18" charset="-128"/>
                <a:ea typeface="UD デジタル 教科書体 NK" panose="02020400000000000000" pitchFamily="18" charset="-128"/>
              </a:rPr>
              <a:t>ギズモードジャパン</a:t>
            </a:r>
            <a:r>
              <a:rPr kumimoji="1" lang="en-US" altLang="ja-JP" sz="1600" dirty="0">
                <a:latin typeface="UD デジタル 教科書体 NK" panose="02020400000000000000" pitchFamily="18" charset="-128"/>
                <a:ea typeface="UD デジタル 教科書体 NK" panose="02020400000000000000" pitchFamily="18" charset="-128"/>
              </a:rPr>
              <a:t>2023</a:t>
            </a:r>
            <a:r>
              <a:rPr kumimoji="1" lang="ja-JP" altLang="en-US" sz="1600" dirty="0">
                <a:latin typeface="UD デジタル 教科書体 NK" panose="02020400000000000000" pitchFamily="18" charset="-128"/>
                <a:ea typeface="UD デジタル 教科書体 NK" panose="02020400000000000000" pitchFamily="18" charset="-128"/>
              </a:rPr>
              <a:t>年</a:t>
            </a:r>
            <a:r>
              <a:rPr kumimoji="1" lang="en-US" altLang="ja-JP" sz="1600" dirty="0">
                <a:latin typeface="UD デジタル 教科書体 NK" panose="02020400000000000000" pitchFamily="18" charset="-128"/>
                <a:ea typeface="UD デジタル 教科書体 NK" panose="02020400000000000000" pitchFamily="18" charset="-128"/>
              </a:rPr>
              <a:t>7</a:t>
            </a:r>
            <a:r>
              <a:rPr kumimoji="1" lang="ja-JP" altLang="en-US" sz="1600" dirty="0">
                <a:latin typeface="UD デジタル 教科書体 NK" panose="02020400000000000000" pitchFamily="18" charset="-128"/>
                <a:ea typeface="UD デジタル 教科書体 NK" panose="02020400000000000000" pitchFamily="18" charset="-128"/>
              </a:rPr>
              <a:t>月号より</a:t>
            </a:r>
          </a:p>
        </p:txBody>
      </p:sp>
    </p:spTree>
    <p:extLst>
      <p:ext uri="{BB962C8B-B14F-4D97-AF65-F5344CB8AC3E}">
        <p14:creationId xmlns:p14="http://schemas.microsoft.com/office/powerpoint/2010/main" val="338738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EDC3DDA-584E-40DF-8C9E-43C692093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95" y="545488"/>
            <a:ext cx="7974941" cy="5306671"/>
          </a:xfrm>
          <a:prstGeom prst="rect">
            <a:avLst/>
          </a:prstGeom>
        </p:spPr>
      </p:pic>
      <p:sp>
        <p:nvSpPr>
          <p:cNvPr id="4" name="テキスト ボックス 3">
            <a:extLst>
              <a:ext uri="{FF2B5EF4-FFF2-40B4-BE49-F238E27FC236}">
                <a16:creationId xmlns:a16="http://schemas.microsoft.com/office/drawing/2014/main" id="{EF9B5875-693A-89D0-617A-12CA3379F54E}"/>
              </a:ext>
            </a:extLst>
          </p:cNvPr>
          <p:cNvSpPr txBox="1"/>
          <p:nvPr/>
        </p:nvSpPr>
        <p:spPr>
          <a:xfrm>
            <a:off x="1654023" y="5912402"/>
            <a:ext cx="5014514" cy="400110"/>
          </a:xfrm>
          <a:prstGeom prst="rect">
            <a:avLst/>
          </a:prstGeom>
          <a:noFill/>
        </p:spPr>
        <p:txBody>
          <a:bodyPr wrap="none" rtlCol="0">
            <a:spAutoFit/>
          </a:bodyPr>
          <a:lstStyle/>
          <a:p>
            <a:r>
              <a:rPr kumimoji="1" lang="ja-JP" altLang="en-US" sz="2000" b="1" dirty="0">
                <a:latin typeface="UD デジタル 教科書体 NK" panose="02020400000000000000" pitchFamily="18" charset="-128"/>
                <a:ea typeface="UD デジタル 教科書体 NK" panose="02020400000000000000" pitchFamily="18" charset="-128"/>
              </a:rPr>
              <a:t>内臓もムダなくいただきます（砂肝の串焼き）</a:t>
            </a:r>
          </a:p>
        </p:txBody>
      </p:sp>
    </p:spTree>
    <p:extLst>
      <p:ext uri="{BB962C8B-B14F-4D97-AF65-F5344CB8AC3E}">
        <p14:creationId xmlns:p14="http://schemas.microsoft.com/office/powerpoint/2010/main" val="362980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251F12-731F-B9DF-75A8-EE534E1BF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39" y="353231"/>
            <a:ext cx="8401722" cy="5609104"/>
          </a:xfrm>
          <a:prstGeom prst="rect">
            <a:avLst/>
          </a:prstGeom>
        </p:spPr>
      </p:pic>
      <p:sp>
        <p:nvSpPr>
          <p:cNvPr id="6" name="テキスト ボックス 5">
            <a:extLst>
              <a:ext uri="{FF2B5EF4-FFF2-40B4-BE49-F238E27FC236}">
                <a16:creationId xmlns:a16="http://schemas.microsoft.com/office/drawing/2014/main" id="{F7B6B79C-EB39-83C5-65EA-F11A51E52181}"/>
              </a:ext>
            </a:extLst>
          </p:cNvPr>
          <p:cNvSpPr txBox="1"/>
          <p:nvPr/>
        </p:nvSpPr>
        <p:spPr>
          <a:xfrm>
            <a:off x="2208724" y="5962335"/>
            <a:ext cx="3775393" cy="400110"/>
          </a:xfrm>
          <a:prstGeom prst="rect">
            <a:avLst/>
          </a:prstGeom>
          <a:noFill/>
        </p:spPr>
        <p:txBody>
          <a:bodyPr wrap="none" rtlCol="0">
            <a:spAutoFit/>
          </a:bodyPr>
          <a:lstStyle/>
          <a:p>
            <a:r>
              <a:rPr kumimoji="1" lang="ja-JP" altLang="en-US" sz="2000" b="1" dirty="0">
                <a:latin typeface="UD デジタル 教科書体 N" panose="02020400000000000000" pitchFamily="17" charset="-128"/>
                <a:ea typeface="UD デジタル 教科書体 N" panose="02020400000000000000" pitchFamily="17" charset="-128"/>
              </a:rPr>
              <a:t>なぜ「砂肝」と呼ばれるのか</a:t>
            </a:r>
            <a:r>
              <a:rPr kumimoji="1" lang="en-US" altLang="ja-JP" sz="2000" b="1" dirty="0">
                <a:latin typeface="UD デジタル 教科書体 N" panose="02020400000000000000" pitchFamily="17" charset="-128"/>
                <a:ea typeface="UD デジタル 教科書体 N" panose="02020400000000000000" pitchFamily="17" charset="-128"/>
              </a:rPr>
              <a:t>…</a:t>
            </a:r>
            <a:endParaRPr kumimoji="1" lang="ja-JP" altLang="en-US" sz="2000" b="1" dirty="0">
              <a:latin typeface="UD デジタル 教科書体 N" panose="02020400000000000000" pitchFamily="17" charset="-128"/>
              <a:ea typeface="UD デジタル 教科書体 N" panose="02020400000000000000" pitchFamily="17" charset="-128"/>
            </a:endParaRPr>
          </a:p>
        </p:txBody>
      </p:sp>
    </p:spTree>
    <p:extLst>
      <p:ext uri="{BB962C8B-B14F-4D97-AF65-F5344CB8AC3E}">
        <p14:creationId xmlns:p14="http://schemas.microsoft.com/office/powerpoint/2010/main" val="1006733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A632997-FC35-F19C-1768-7AD17A957B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671" y="273504"/>
            <a:ext cx="8414657" cy="6310992"/>
          </a:xfrm>
          <a:prstGeom prst="rect">
            <a:avLst/>
          </a:prstGeom>
        </p:spPr>
      </p:pic>
      <p:sp>
        <p:nvSpPr>
          <p:cNvPr id="2" name="テキスト ボックス 1">
            <a:extLst>
              <a:ext uri="{FF2B5EF4-FFF2-40B4-BE49-F238E27FC236}">
                <a16:creationId xmlns:a16="http://schemas.microsoft.com/office/drawing/2014/main" id="{9E2EF9A7-98C7-F484-9A61-5CD61E48D579}"/>
              </a:ext>
            </a:extLst>
          </p:cNvPr>
          <p:cNvSpPr txBox="1"/>
          <p:nvPr/>
        </p:nvSpPr>
        <p:spPr>
          <a:xfrm>
            <a:off x="1374649" y="5745852"/>
            <a:ext cx="6833180" cy="830997"/>
          </a:xfrm>
          <a:prstGeom prst="rect">
            <a:avLst/>
          </a:prstGeom>
          <a:noFill/>
        </p:spPr>
        <p:txBody>
          <a:bodyPr wrap="square" rtlCol="0">
            <a:spAutoFit/>
          </a:bodyPr>
          <a:lstStyle/>
          <a:p>
            <a:r>
              <a:rPr kumimoji="1" lang="ja-JP" altLang="en-US" sz="2400" b="1" dirty="0">
                <a:solidFill>
                  <a:schemeClr val="bg1"/>
                </a:solidFill>
                <a:effectLst>
                  <a:outerShdw blurRad="38100" dist="38100" dir="2700000" algn="tl">
                    <a:srgbClr val="000000">
                      <a:alpha val="43137"/>
                    </a:srgbClr>
                  </a:outerShdw>
                </a:effectLst>
                <a:latin typeface="UD デジタル 教科書体 NK-B" panose="02020700000000000000" pitchFamily="18" charset="-128"/>
                <a:ea typeface="UD デジタル 教科書体 NK-B" panose="02020700000000000000" pitchFamily="18" charset="-128"/>
              </a:rPr>
              <a:t>諏訪大社上社の狩猟神事「御頭祭」資料</a:t>
            </a:r>
            <a:endParaRPr kumimoji="1" lang="en-US" altLang="ja-JP" sz="2400" b="1" dirty="0">
              <a:solidFill>
                <a:schemeClr val="bg1"/>
              </a:solidFill>
              <a:effectLst>
                <a:outerShdw blurRad="38100" dist="38100" dir="2700000" algn="tl">
                  <a:srgbClr val="000000">
                    <a:alpha val="43137"/>
                  </a:srgbClr>
                </a:outerShdw>
              </a:effectLst>
              <a:latin typeface="UD デジタル 教科書体 NK-B" panose="02020700000000000000" pitchFamily="18" charset="-128"/>
              <a:ea typeface="UD デジタル 教科書体 NK-B" panose="02020700000000000000" pitchFamily="18" charset="-128"/>
            </a:endParaRPr>
          </a:p>
          <a:p>
            <a:r>
              <a:rPr kumimoji="1" lang="ja-JP" altLang="en-US" sz="2400" b="1" dirty="0">
                <a:solidFill>
                  <a:schemeClr val="bg1"/>
                </a:solidFill>
                <a:effectLst>
                  <a:outerShdw blurRad="38100" dist="38100" dir="2700000" algn="tl">
                    <a:srgbClr val="000000">
                      <a:alpha val="43137"/>
                    </a:srgbClr>
                  </a:outerShdw>
                </a:effectLst>
                <a:latin typeface="UD デジタル 教科書体 NK-B" panose="02020700000000000000" pitchFamily="18" charset="-128"/>
                <a:ea typeface="UD デジタル 教科書体 NK-B" panose="02020700000000000000" pitchFamily="18" charset="-128"/>
              </a:rPr>
              <a:t>（神長官守矢資料館）</a:t>
            </a:r>
          </a:p>
        </p:txBody>
      </p:sp>
      <p:sp>
        <p:nvSpPr>
          <p:cNvPr id="5" name="テキスト ボックス 4">
            <a:extLst>
              <a:ext uri="{FF2B5EF4-FFF2-40B4-BE49-F238E27FC236}">
                <a16:creationId xmlns:a16="http://schemas.microsoft.com/office/drawing/2014/main" id="{A0A0B09D-A954-BB65-C3A6-AC752318654C}"/>
              </a:ext>
            </a:extLst>
          </p:cNvPr>
          <p:cNvSpPr txBox="1"/>
          <p:nvPr/>
        </p:nvSpPr>
        <p:spPr>
          <a:xfrm>
            <a:off x="4662490" y="1105292"/>
            <a:ext cx="4577442" cy="1200329"/>
          </a:xfrm>
          <a:prstGeom prst="rect">
            <a:avLst/>
          </a:prstGeom>
          <a:noFill/>
        </p:spPr>
        <p:txBody>
          <a:bodyPr wrap="square">
            <a:spAutoFit/>
          </a:bodyPr>
          <a:lstStyle/>
          <a:p>
            <a:r>
              <a:rPr lang="ja-JP" altLang="en-US" sz="3600" b="1" dirty="0">
                <a:solidFill>
                  <a:srgbClr val="FF000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「けもの」への</a:t>
            </a:r>
            <a:endParaRPr lang="en-US" altLang="ja-JP" sz="3600" b="1" dirty="0">
              <a:solidFill>
                <a:srgbClr val="FF000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endParaRPr>
          </a:p>
          <a:p>
            <a:r>
              <a:rPr lang="ja-JP" altLang="en-US" sz="3600" b="1" dirty="0">
                <a:solidFill>
                  <a:srgbClr val="FF000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 畏怖と感謝　</a:t>
            </a:r>
          </a:p>
        </p:txBody>
      </p:sp>
    </p:spTree>
    <p:extLst>
      <p:ext uri="{BB962C8B-B14F-4D97-AF65-F5344CB8AC3E}">
        <p14:creationId xmlns:p14="http://schemas.microsoft.com/office/powerpoint/2010/main" val="2258425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473A27-A348-ED8D-AB39-0BD5E6959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8" y="173116"/>
            <a:ext cx="8349343" cy="6262008"/>
          </a:xfrm>
          <a:prstGeom prst="rect">
            <a:avLst/>
          </a:prstGeom>
        </p:spPr>
      </p:pic>
      <p:sp>
        <p:nvSpPr>
          <p:cNvPr id="2" name="テキスト ボックス 1">
            <a:extLst>
              <a:ext uri="{FF2B5EF4-FFF2-40B4-BE49-F238E27FC236}">
                <a16:creationId xmlns:a16="http://schemas.microsoft.com/office/drawing/2014/main" id="{2F6EF38B-B6F0-690A-A89E-D93E22FCC0E3}"/>
              </a:ext>
            </a:extLst>
          </p:cNvPr>
          <p:cNvSpPr txBox="1"/>
          <p:nvPr/>
        </p:nvSpPr>
        <p:spPr>
          <a:xfrm>
            <a:off x="1881051" y="587956"/>
            <a:ext cx="5957080" cy="461665"/>
          </a:xfrm>
          <a:prstGeom prst="rect">
            <a:avLst/>
          </a:prstGeom>
          <a:noFill/>
        </p:spPr>
        <p:txBody>
          <a:bodyPr wrap="none" rtlCol="0">
            <a:spAutoFit/>
          </a:bodyPr>
          <a:lstStyle/>
          <a:p>
            <a:r>
              <a:rPr kumimoji="1" lang="ja-JP" altLang="en-US" sz="24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諏訪大社では肉食（殺生）を認める札も発符</a:t>
            </a:r>
          </a:p>
        </p:txBody>
      </p:sp>
    </p:spTree>
    <p:extLst>
      <p:ext uri="{BB962C8B-B14F-4D97-AF65-F5344CB8AC3E}">
        <p14:creationId xmlns:p14="http://schemas.microsoft.com/office/powerpoint/2010/main" val="876541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猪おおみや070119 0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308" y="2743200"/>
            <a:ext cx="5630078" cy="422353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224066" y="766165"/>
            <a:ext cx="3281648" cy="523220"/>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日本の獣肉食文化</a:t>
            </a:r>
          </a:p>
        </p:txBody>
      </p:sp>
      <p:pic>
        <p:nvPicPr>
          <p:cNvPr id="5" name="図 4">
            <a:extLst>
              <a:ext uri="{FF2B5EF4-FFF2-40B4-BE49-F238E27FC236}">
                <a16:creationId xmlns:a16="http://schemas.microsoft.com/office/drawing/2014/main" id="{5EBE8028-640A-4424-9942-EFD787223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57" y="130807"/>
            <a:ext cx="4613996" cy="3456043"/>
          </a:xfrm>
          <a:prstGeom prst="rect">
            <a:avLst/>
          </a:prstGeom>
        </p:spPr>
      </p:pic>
      <p:sp>
        <p:nvSpPr>
          <p:cNvPr id="6" name="テキスト ボックス 5">
            <a:extLst>
              <a:ext uri="{FF2B5EF4-FFF2-40B4-BE49-F238E27FC236}">
                <a16:creationId xmlns:a16="http://schemas.microsoft.com/office/drawing/2014/main" id="{C36ED7CF-A0E1-41DF-9E00-0629A34F9B59}"/>
              </a:ext>
            </a:extLst>
          </p:cNvPr>
          <p:cNvSpPr txBox="1"/>
          <p:nvPr/>
        </p:nvSpPr>
        <p:spPr>
          <a:xfrm>
            <a:off x="4878053" y="1924742"/>
            <a:ext cx="2340243" cy="646331"/>
          </a:xfrm>
          <a:prstGeom prst="rect">
            <a:avLst/>
          </a:prstGeom>
          <a:noFill/>
        </p:spPr>
        <p:txBody>
          <a:bodyPr wrap="square" rtlCol="0">
            <a:spAutoFit/>
          </a:bodyPr>
          <a:lstStyle/>
          <a:p>
            <a:r>
              <a:rPr kumimoji="1" lang="ja-JP" altLang="en-US" b="1" dirty="0">
                <a:latin typeface="UD デジタル 教科書体 NK" panose="02020400000000000000" pitchFamily="18" charset="-128"/>
                <a:ea typeface="UD デジタル 教科書体 NK" panose="02020400000000000000" pitchFamily="18" charset="-128"/>
              </a:rPr>
              <a:t>ももんじや</a:t>
            </a:r>
            <a:endParaRPr kumimoji="1" lang="en-US" altLang="ja-JP" b="1" dirty="0">
              <a:latin typeface="UD デジタル 教科書体 NK" panose="02020400000000000000" pitchFamily="18" charset="-128"/>
              <a:ea typeface="UD デジタル 教科書体 NK" panose="02020400000000000000" pitchFamily="18" charset="-128"/>
            </a:endParaRPr>
          </a:p>
          <a:p>
            <a:r>
              <a:rPr kumimoji="1" lang="ja-JP" altLang="en-US" b="1" dirty="0">
                <a:latin typeface="UD デジタル 教科書体 NK" panose="02020400000000000000" pitchFamily="18" charset="-128"/>
                <a:ea typeface="UD デジタル 教科書体 NK" panose="02020400000000000000" pitchFamily="18" charset="-128"/>
              </a:rPr>
              <a:t>（東京都墨田区両国）</a:t>
            </a:r>
          </a:p>
        </p:txBody>
      </p:sp>
      <p:sp>
        <p:nvSpPr>
          <p:cNvPr id="7" name="テキスト ボックス 6">
            <a:extLst>
              <a:ext uri="{FF2B5EF4-FFF2-40B4-BE49-F238E27FC236}">
                <a16:creationId xmlns:a16="http://schemas.microsoft.com/office/drawing/2014/main" id="{3F268CE3-4374-4412-B811-B16911DEF010}"/>
              </a:ext>
            </a:extLst>
          </p:cNvPr>
          <p:cNvSpPr txBox="1"/>
          <p:nvPr/>
        </p:nvSpPr>
        <p:spPr>
          <a:xfrm>
            <a:off x="5530112" y="5657671"/>
            <a:ext cx="2340244" cy="1200329"/>
          </a:xfrm>
          <a:prstGeom prst="rect">
            <a:avLst/>
          </a:prstGeom>
          <a:noFill/>
        </p:spPr>
        <p:txBody>
          <a:bodyPr wrap="square" rtlCol="0">
            <a:spAutoFit/>
          </a:bodyPr>
          <a:lstStyle/>
          <a:p>
            <a:r>
              <a:rPr kumimoji="1" lang="ja-JP" altLang="en-US"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おおみや</a:t>
            </a:r>
            <a:endParaRPr kumimoji="1" lang="en-US" altLang="ja-JP"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endParaRPr>
          </a:p>
          <a:p>
            <a:r>
              <a:rPr lang="ja-JP" altLang="en-US"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（兵庫県丹波篠山市）</a:t>
            </a:r>
            <a:br>
              <a:rPr lang="en-US" altLang="ja-JP" b="1" dirty="0">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br>
            <a:endParaRPr kumimoji="1" lang="en-US" altLang="ja-JP" b="1" dirty="0">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endParaRPr>
          </a:p>
          <a:p>
            <a:endParaRPr kumimoji="1" lang="ja-JP" altLang="en-US" dirty="0"/>
          </a:p>
        </p:txBody>
      </p:sp>
      <p:pic>
        <p:nvPicPr>
          <p:cNvPr id="4" name="図 3">
            <a:extLst>
              <a:ext uri="{FF2B5EF4-FFF2-40B4-BE49-F238E27FC236}">
                <a16:creationId xmlns:a16="http://schemas.microsoft.com/office/drawing/2014/main" id="{BAFD4E17-86A4-D010-9CEC-11AE3FE00A8A}"/>
              </a:ext>
            </a:extLst>
          </p:cNvPr>
          <p:cNvPicPr>
            <a:picLocks noChangeAspect="1"/>
          </p:cNvPicPr>
          <p:nvPr/>
        </p:nvPicPr>
        <p:blipFill>
          <a:blip r:embed="rId4"/>
          <a:stretch>
            <a:fillRect/>
          </a:stretch>
        </p:blipFill>
        <p:spPr>
          <a:xfrm>
            <a:off x="773045" y="3467903"/>
            <a:ext cx="1914861" cy="2789932"/>
          </a:xfrm>
          <a:prstGeom prst="rect">
            <a:avLst/>
          </a:prstGeom>
        </p:spPr>
      </p:pic>
    </p:spTree>
    <p:extLst>
      <p:ext uri="{BB962C8B-B14F-4D97-AF65-F5344CB8AC3E}">
        <p14:creationId xmlns:p14="http://schemas.microsoft.com/office/powerpoint/2010/main" val="29798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猪おおみや070119 0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322" y="347163"/>
            <a:ext cx="7885356" cy="5915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225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368341-DA49-5669-E43A-7F191A84F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39200" cy="6629400"/>
          </a:xfrm>
          <a:prstGeom prst="rect">
            <a:avLst/>
          </a:prstGeom>
        </p:spPr>
      </p:pic>
      <p:sp>
        <p:nvSpPr>
          <p:cNvPr id="4" name="テキスト ボックス 3">
            <a:extLst>
              <a:ext uri="{FF2B5EF4-FFF2-40B4-BE49-F238E27FC236}">
                <a16:creationId xmlns:a16="http://schemas.microsoft.com/office/drawing/2014/main" id="{B1107809-9645-D3DE-4767-CE72E1542EC6}"/>
              </a:ext>
            </a:extLst>
          </p:cNvPr>
          <p:cNvSpPr txBox="1"/>
          <p:nvPr/>
        </p:nvSpPr>
        <p:spPr>
          <a:xfrm>
            <a:off x="2054711" y="742278"/>
            <a:ext cx="5416868" cy="461665"/>
          </a:xfrm>
          <a:prstGeom prst="rect">
            <a:avLst/>
          </a:prstGeom>
          <a:noFill/>
        </p:spPr>
        <p:txBody>
          <a:bodyPr wrap="none" rtlCol="0">
            <a:spAutoFit/>
          </a:bodyPr>
          <a:lstStyle/>
          <a:p>
            <a:r>
              <a:rPr kumimoji="1" lang="ja-JP" altLang="en-US" sz="2400" b="1" dirty="0">
                <a:solidFill>
                  <a:schemeClr val="bg1"/>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シカ肉（親子で解体体験！の成果物）</a:t>
            </a:r>
          </a:p>
        </p:txBody>
      </p:sp>
    </p:spTree>
    <p:extLst>
      <p:ext uri="{BB962C8B-B14F-4D97-AF65-F5344CB8AC3E}">
        <p14:creationId xmlns:p14="http://schemas.microsoft.com/office/powerpoint/2010/main" val="2971801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図 2">
            <a:extLst>
              <a:ext uri="{FF2B5EF4-FFF2-40B4-BE49-F238E27FC236}">
                <a16:creationId xmlns:a16="http://schemas.microsoft.com/office/drawing/2014/main" id="{50340725-232E-BAD1-F0C7-00E6FA74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638175"/>
            <a:ext cx="4968875"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D222D374-6E7E-5D84-597A-F546848D7746}"/>
              </a:ext>
            </a:extLst>
          </p:cNvPr>
          <p:cNvSpPr txBox="1"/>
          <p:nvPr/>
        </p:nvSpPr>
        <p:spPr>
          <a:xfrm>
            <a:off x="7343208" y="1012954"/>
            <a:ext cx="391885" cy="4401205"/>
          </a:xfrm>
          <a:prstGeom prst="rect">
            <a:avLst/>
          </a:prstGeom>
          <a:noFill/>
        </p:spPr>
        <p:txBody>
          <a:bodyPr wrap="square" rtlCol="0">
            <a:spAutoFit/>
          </a:bodyPr>
          <a:lstStyle/>
          <a:p>
            <a:r>
              <a:rPr kumimoji="1" lang="ja-JP" altLang="en-US" sz="2800" dirty="0">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ロ１カルな食習慣から</a:t>
            </a:r>
          </a:p>
        </p:txBody>
      </p:sp>
      <p:sp>
        <p:nvSpPr>
          <p:cNvPr id="4" name="テキスト ボックス 3">
            <a:extLst>
              <a:ext uri="{FF2B5EF4-FFF2-40B4-BE49-F238E27FC236}">
                <a16:creationId xmlns:a16="http://schemas.microsoft.com/office/drawing/2014/main" id="{A45A0A4E-8B73-9EBD-DF26-ED7BFA830509}"/>
              </a:ext>
            </a:extLst>
          </p:cNvPr>
          <p:cNvSpPr txBox="1"/>
          <p:nvPr/>
        </p:nvSpPr>
        <p:spPr>
          <a:xfrm>
            <a:off x="1428864" y="1012954"/>
            <a:ext cx="391886" cy="3539430"/>
          </a:xfrm>
          <a:prstGeom prst="rect">
            <a:avLst/>
          </a:prstGeom>
          <a:noFill/>
        </p:spPr>
        <p:txBody>
          <a:bodyPr wrap="square" rtlCol="0">
            <a:spAutoFit/>
          </a:bodyPr>
          <a:lstStyle/>
          <a:p>
            <a:r>
              <a:rPr kumimoji="1" lang="ja-JP" altLang="en-US" sz="2800" dirty="0">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ジビエ的な美食へ</a:t>
            </a:r>
          </a:p>
        </p:txBody>
      </p:sp>
      <p:sp>
        <p:nvSpPr>
          <p:cNvPr id="3" name="テキスト ボックス 2">
            <a:extLst>
              <a:ext uri="{FF2B5EF4-FFF2-40B4-BE49-F238E27FC236}">
                <a16:creationId xmlns:a16="http://schemas.microsoft.com/office/drawing/2014/main" id="{1B636D04-5115-CF29-4A98-C37FCF28C4EB}"/>
              </a:ext>
            </a:extLst>
          </p:cNvPr>
          <p:cNvSpPr txBox="1"/>
          <p:nvPr/>
        </p:nvSpPr>
        <p:spPr>
          <a:xfrm>
            <a:off x="3700631" y="5981251"/>
            <a:ext cx="2749471" cy="707886"/>
          </a:xfrm>
          <a:prstGeom prst="rect">
            <a:avLst/>
          </a:prstGeom>
          <a:noFill/>
        </p:spPr>
        <p:txBody>
          <a:bodyPr wrap="none" rtlCol="0">
            <a:spAutoFit/>
          </a:bodyPr>
          <a:lstStyle/>
          <a:p>
            <a:r>
              <a:rPr kumimoji="1" lang="ja-JP" altLang="en-US" sz="2000" b="1" dirty="0">
                <a:solidFill>
                  <a:schemeClr val="bg1"/>
                </a:solidFill>
                <a:latin typeface="UD デジタル 教科書体 NP" panose="02020400000000000000" pitchFamily="18" charset="-128"/>
                <a:ea typeface="UD デジタル 教科書体 NP" panose="02020400000000000000" pitchFamily="18" charset="-128"/>
              </a:rPr>
              <a:t>イノシシの備長炭焼き</a:t>
            </a:r>
            <a:endParaRPr kumimoji="1" lang="en-US" altLang="ja-JP" sz="2000" b="1" dirty="0">
              <a:solidFill>
                <a:schemeClr val="bg1"/>
              </a:solidFill>
              <a:latin typeface="UD デジタル 教科書体 NP" panose="02020400000000000000" pitchFamily="18" charset="-128"/>
              <a:ea typeface="UD デジタル 教科書体 NP" panose="02020400000000000000" pitchFamily="18" charset="-128"/>
            </a:endParaRPr>
          </a:p>
          <a:p>
            <a:r>
              <a:rPr kumimoji="1" lang="ja-JP" altLang="en-US" sz="2000" b="1" dirty="0">
                <a:solidFill>
                  <a:schemeClr val="bg1"/>
                </a:solidFill>
                <a:latin typeface="UD デジタル 教科書体 NP" panose="02020400000000000000" pitchFamily="18" charset="-128"/>
                <a:ea typeface="UD デジタル 教科書体 NP" panose="02020400000000000000" pitchFamily="18" charset="-128"/>
              </a:rPr>
              <a:t>（スペアリブ）</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F88839-4204-66E5-CC5B-AB75E70B4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780" y="-261256"/>
            <a:ext cx="12808092" cy="6977742"/>
          </a:xfrm>
          <a:prstGeom prst="rect">
            <a:avLst/>
          </a:prstGeom>
        </p:spPr>
      </p:pic>
      <p:sp>
        <p:nvSpPr>
          <p:cNvPr id="4" name="テキスト ボックス 3">
            <a:extLst>
              <a:ext uri="{FF2B5EF4-FFF2-40B4-BE49-F238E27FC236}">
                <a16:creationId xmlns:a16="http://schemas.microsoft.com/office/drawing/2014/main" id="{A81C3124-E57A-8474-34B8-E8E5655F85AC}"/>
              </a:ext>
            </a:extLst>
          </p:cNvPr>
          <p:cNvSpPr txBox="1"/>
          <p:nvPr/>
        </p:nvSpPr>
        <p:spPr>
          <a:xfrm>
            <a:off x="1589314" y="500743"/>
            <a:ext cx="4185761" cy="461665"/>
          </a:xfrm>
          <a:prstGeom prst="rect">
            <a:avLst/>
          </a:prstGeom>
          <a:noFill/>
        </p:spPr>
        <p:txBody>
          <a:bodyPr wrap="none" rtlCol="0">
            <a:spAutoFit/>
          </a:bodyPr>
          <a:lstStyle/>
          <a:p>
            <a:r>
              <a:rPr kumimoji="1" lang="ja-JP" altLang="en-US" sz="2400" b="1" dirty="0">
                <a:solidFill>
                  <a:schemeClr val="bg1"/>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シカ（ロース肉）のステーキ</a:t>
            </a:r>
          </a:p>
        </p:txBody>
      </p:sp>
    </p:spTree>
    <p:extLst>
      <p:ext uri="{BB962C8B-B14F-4D97-AF65-F5344CB8AC3E}">
        <p14:creationId xmlns:p14="http://schemas.microsoft.com/office/powerpoint/2010/main" val="3317247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EC84A5E-1703-D1F9-7FCF-2B91343C420A}"/>
              </a:ext>
            </a:extLst>
          </p:cNvPr>
          <p:cNvPicPr>
            <a:picLocks noChangeAspect="1"/>
          </p:cNvPicPr>
          <p:nvPr/>
        </p:nvPicPr>
        <p:blipFill>
          <a:blip r:embed="rId2"/>
          <a:stretch>
            <a:fillRect/>
          </a:stretch>
        </p:blipFill>
        <p:spPr>
          <a:xfrm>
            <a:off x="-957941" y="0"/>
            <a:ext cx="12192000" cy="6858000"/>
          </a:xfrm>
          <a:prstGeom prst="rect">
            <a:avLst/>
          </a:prstGeom>
        </p:spPr>
      </p:pic>
      <p:sp>
        <p:nvSpPr>
          <p:cNvPr id="4" name="テキスト ボックス 3">
            <a:extLst>
              <a:ext uri="{FF2B5EF4-FFF2-40B4-BE49-F238E27FC236}">
                <a16:creationId xmlns:a16="http://schemas.microsoft.com/office/drawing/2014/main" id="{3A1F9DBC-4CAA-459F-DABE-4CE188EA12E3}"/>
              </a:ext>
            </a:extLst>
          </p:cNvPr>
          <p:cNvSpPr txBox="1"/>
          <p:nvPr/>
        </p:nvSpPr>
        <p:spPr>
          <a:xfrm>
            <a:off x="3470622" y="385483"/>
            <a:ext cx="3570208" cy="461665"/>
          </a:xfrm>
          <a:prstGeom prst="rect">
            <a:avLst/>
          </a:prstGeom>
          <a:noFill/>
        </p:spPr>
        <p:txBody>
          <a:bodyPr wrap="none" rtlCol="0">
            <a:spAutoFit/>
          </a:bodyPr>
          <a:lstStyle/>
          <a:p>
            <a:r>
              <a:rPr kumimoji="1" lang="ja-JP" altLang="en-US" sz="2400" b="1" dirty="0">
                <a:solidFill>
                  <a:schemeClr val="bg1"/>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シカ（腿肉）のロースト</a:t>
            </a:r>
          </a:p>
        </p:txBody>
      </p:sp>
    </p:spTree>
    <p:extLst>
      <p:ext uri="{BB962C8B-B14F-4D97-AF65-F5344CB8AC3E}">
        <p14:creationId xmlns:p14="http://schemas.microsoft.com/office/powerpoint/2010/main" val="208741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akuma\Pictures\OLYMPUS Viewer 3\国立科学博物館人類学2014_06_21\P6210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86" y="1121676"/>
            <a:ext cx="8322128" cy="62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テキスト ボックス 3"/>
          <p:cNvSpPr txBox="1">
            <a:spLocks noChangeArrowheads="1"/>
          </p:cNvSpPr>
          <p:nvPr/>
        </p:nvSpPr>
        <p:spPr bwMode="auto">
          <a:xfrm>
            <a:off x="5486270" y="5801907"/>
            <a:ext cx="30340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solidFill>
                  <a:schemeClr val="bg1"/>
                </a:solidFill>
                <a:latin typeface="UD デジタル 教科書体 NK" panose="02020400000000000000" pitchFamily="18" charset="-128"/>
                <a:ea typeface="UD デジタル 教科書体 NK" panose="02020400000000000000" pitchFamily="18" charset="-128"/>
              </a:rPr>
              <a:t>国立科学博物館のジオラマより</a:t>
            </a:r>
          </a:p>
        </p:txBody>
      </p:sp>
      <p:sp>
        <p:nvSpPr>
          <p:cNvPr id="3" name="テキスト ボックス 2">
            <a:extLst>
              <a:ext uri="{FF2B5EF4-FFF2-40B4-BE49-F238E27FC236}">
                <a16:creationId xmlns:a16="http://schemas.microsoft.com/office/drawing/2014/main" id="{EF05F35E-B848-4182-82E7-F174252E6562}"/>
              </a:ext>
            </a:extLst>
          </p:cNvPr>
          <p:cNvSpPr txBox="1"/>
          <p:nvPr/>
        </p:nvSpPr>
        <p:spPr>
          <a:xfrm>
            <a:off x="530065" y="681637"/>
            <a:ext cx="7770076" cy="523220"/>
          </a:xfrm>
          <a:prstGeom prst="rect">
            <a:avLst/>
          </a:prstGeom>
          <a:noFill/>
        </p:spPr>
        <p:txBody>
          <a:bodyPr wrap="none" rtlCol="0">
            <a:spAutoFit/>
          </a:bodyPr>
          <a:lstStyle/>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基本認識　</a:t>
            </a:r>
            <a:r>
              <a:rPr kumimoji="1" lang="ja-JP" altLang="en-US" sz="2800" b="1" dirty="0">
                <a:latin typeface="UD デジタル 教科書体 NK-B" panose="02020700000000000000" pitchFamily="18" charset="-128"/>
                <a:ea typeface="UD デジタル 教科書体 NK-B" panose="02020700000000000000" pitchFamily="18" charset="-128"/>
              </a:rPr>
              <a:t>人類は肉を食べていた時代のほうが長い</a:t>
            </a:r>
          </a:p>
        </p:txBody>
      </p:sp>
      <p:sp>
        <p:nvSpPr>
          <p:cNvPr id="4" name="テキスト ボックス 3">
            <a:extLst>
              <a:ext uri="{FF2B5EF4-FFF2-40B4-BE49-F238E27FC236}">
                <a16:creationId xmlns:a16="http://schemas.microsoft.com/office/drawing/2014/main" id="{C4D9C27C-5C71-4491-AE2A-AFDAF21CCFE1}"/>
              </a:ext>
            </a:extLst>
          </p:cNvPr>
          <p:cNvSpPr txBox="1"/>
          <p:nvPr/>
        </p:nvSpPr>
        <p:spPr>
          <a:xfrm>
            <a:off x="707527" y="5340242"/>
            <a:ext cx="2239716" cy="923330"/>
          </a:xfrm>
          <a:prstGeom prst="rect">
            <a:avLst/>
          </a:prstGeom>
          <a:noFill/>
        </p:spPr>
        <p:txBody>
          <a:bodyPr wrap="none" rtlCol="0">
            <a:spAutoFit/>
          </a:bodyPr>
          <a:lstStyle/>
          <a:p>
            <a:r>
              <a:rPr kumimoji="1" lang="ja-JP" altLang="en-US" dirty="0">
                <a:solidFill>
                  <a:schemeClr val="bg1"/>
                </a:solidFill>
                <a:latin typeface="UD デジタル 教科書体 NK" panose="02020400000000000000" pitchFamily="18" charset="-128"/>
                <a:ea typeface="UD デジタル 教科書体 NK" panose="02020400000000000000" pitchFamily="18" charset="-128"/>
              </a:rPr>
              <a:t>日本の旧石器時代の</a:t>
            </a:r>
            <a:endParaRPr kumimoji="1" lang="en-US" altLang="ja-JP" dirty="0">
              <a:solidFill>
                <a:schemeClr val="bg1"/>
              </a:solidFill>
              <a:latin typeface="UD デジタル 教科書体 NK" panose="02020400000000000000" pitchFamily="18" charset="-128"/>
              <a:ea typeface="UD デジタル 教科書体 NK" panose="02020400000000000000" pitchFamily="18" charset="-128"/>
            </a:endParaRPr>
          </a:p>
          <a:p>
            <a:r>
              <a:rPr kumimoji="1" lang="ja-JP" altLang="en-US" dirty="0">
                <a:solidFill>
                  <a:schemeClr val="bg1"/>
                </a:solidFill>
                <a:latin typeface="UD デジタル 教科書体 NK" panose="02020400000000000000" pitchFamily="18" charset="-128"/>
                <a:ea typeface="UD デジタル 教科書体 NK" panose="02020400000000000000" pitchFamily="18" charset="-128"/>
              </a:rPr>
              <a:t>捕獲用陥穽</a:t>
            </a:r>
            <a:r>
              <a:rPr lang="ja-JP" altLang="en-US" dirty="0">
                <a:solidFill>
                  <a:schemeClr val="bg1"/>
                </a:solidFill>
                <a:latin typeface="UD デジタル 教科書体 NK" panose="02020400000000000000" pitchFamily="18" charset="-128"/>
                <a:ea typeface="UD デジタル 教科書体 NK" panose="02020400000000000000" pitchFamily="18" charset="-128"/>
              </a:rPr>
              <a:t>（再現）</a:t>
            </a:r>
            <a:endParaRPr lang="en-US" altLang="ja-JP" dirty="0">
              <a:solidFill>
                <a:schemeClr val="bg1"/>
              </a:solidFill>
              <a:latin typeface="UD デジタル 教科書体 NK" panose="02020400000000000000" pitchFamily="18" charset="-128"/>
              <a:ea typeface="UD デジタル 教科書体 NK" panose="02020400000000000000" pitchFamily="18" charset="-128"/>
            </a:endParaRPr>
          </a:p>
          <a:p>
            <a:r>
              <a:rPr kumimoji="1" lang="en-US" altLang="ja-JP" dirty="0">
                <a:solidFill>
                  <a:schemeClr val="bg1"/>
                </a:solidFill>
                <a:latin typeface="UD デジタル 教科書体 NK" panose="02020400000000000000" pitchFamily="18" charset="-128"/>
                <a:ea typeface="UD デジタル 教科書体 NK" panose="02020400000000000000" pitchFamily="18" charset="-128"/>
              </a:rPr>
              <a:t>※</a:t>
            </a:r>
            <a:r>
              <a:rPr kumimoji="1" lang="ja-JP" altLang="en-US" dirty="0">
                <a:solidFill>
                  <a:schemeClr val="bg1"/>
                </a:solidFill>
                <a:latin typeface="UD デジタル 教科書体 NK" panose="02020400000000000000" pitchFamily="18" charset="-128"/>
                <a:ea typeface="UD デジタル 教科書体 NK" panose="02020400000000000000" pitchFamily="18" charset="-128"/>
              </a:rPr>
              <a:t>発掘は富士山麓</a:t>
            </a:r>
          </a:p>
        </p:txBody>
      </p:sp>
    </p:spTree>
    <p:extLst>
      <p:ext uri="{BB962C8B-B14F-4D97-AF65-F5344CB8AC3E}">
        <p14:creationId xmlns:p14="http://schemas.microsoft.com/office/powerpoint/2010/main" val="1917522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食べ物, 室内, ボウル, テーブル が含まれている画像&#10;&#10;自動的に生成された説明">
            <a:extLst>
              <a:ext uri="{FF2B5EF4-FFF2-40B4-BE49-F238E27FC236}">
                <a16:creationId xmlns:a16="http://schemas.microsoft.com/office/drawing/2014/main" id="{8DDF2D59-8FB5-43A0-8997-536D529230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701" y="537882"/>
            <a:ext cx="7941661" cy="5540189"/>
          </a:xfrm>
          <a:prstGeom prst="rect">
            <a:avLst/>
          </a:prstGeom>
        </p:spPr>
      </p:pic>
      <p:sp>
        <p:nvSpPr>
          <p:cNvPr id="2" name="テキスト ボックス 1">
            <a:extLst>
              <a:ext uri="{FF2B5EF4-FFF2-40B4-BE49-F238E27FC236}">
                <a16:creationId xmlns:a16="http://schemas.microsoft.com/office/drawing/2014/main" id="{21B0F64C-ABD4-EC6D-03CC-FB709F279983}"/>
              </a:ext>
            </a:extLst>
          </p:cNvPr>
          <p:cNvSpPr txBox="1"/>
          <p:nvPr/>
        </p:nvSpPr>
        <p:spPr>
          <a:xfrm>
            <a:off x="2569029" y="779929"/>
            <a:ext cx="4852610" cy="523220"/>
          </a:xfrm>
          <a:prstGeom prst="rect">
            <a:avLst/>
          </a:prstGeom>
          <a:noFill/>
        </p:spPr>
        <p:txBody>
          <a:bodyPr wrap="none" rtlCol="0">
            <a:spAutoFit/>
          </a:bodyPr>
          <a:lstStyle/>
          <a:p>
            <a:r>
              <a:rPr kumimoji="1" lang="ja-JP" altLang="en-US" sz="2800" b="1" dirty="0">
                <a:solidFill>
                  <a:schemeClr val="bg1"/>
                </a:solidFill>
                <a:latin typeface="UD デジタル 教科書体 NP" panose="02020400000000000000" pitchFamily="18" charset="-128"/>
                <a:ea typeface="UD デジタル 教科書体 NP" panose="02020400000000000000" pitchFamily="18" charset="-128"/>
              </a:rPr>
              <a:t>獣肉利活用を奨励する時代へ</a:t>
            </a:r>
          </a:p>
        </p:txBody>
      </p:sp>
      <p:sp>
        <p:nvSpPr>
          <p:cNvPr id="4" name="テキスト ボックス 3">
            <a:extLst>
              <a:ext uri="{FF2B5EF4-FFF2-40B4-BE49-F238E27FC236}">
                <a16:creationId xmlns:a16="http://schemas.microsoft.com/office/drawing/2014/main" id="{E0DA36DC-AFC2-369D-5935-E1B3DF466D04}"/>
              </a:ext>
            </a:extLst>
          </p:cNvPr>
          <p:cNvSpPr txBox="1"/>
          <p:nvPr/>
        </p:nvSpPr>
        <p:spPr>
          <a:xfrm>
            <a:off x="4733906" y="5508171"/>
            <a:ext cx="3775393" cy="400110"/>
          </a:xfrm>
          <a:prstGeom prst="rect">
            <a:avLst/>
          </a:prstGeom>
          <a:noFill/>
        </p:spPr>
        <p:txBody>
          <a:bodyPr wrap="none" rtlCol="0">
            <a:spAutoFit/>
          </a:bodyPr>
          <a:lstStyle/>
          <a:p>
            <a:r>
              <a:rPr kumimoji="1" lang="ja-JP" altLang="en-US" sz="2000" b="1" dirty="0">
                <a:solidFill>
                  <a:schemeClr val="bg1"/>
                </a:solidFill>
                <a:latin typeface="UD デジタル 教科書体 NP" panose="02020400000000000000" pitchFamily="18" charset="-128"/>
                <a:ea typeface="UD デジタル 教科書体 NP" panose="02020400000000000000" pitchFamily="18" charset="-128"/>
              </a:rPr>
              <a:t>イノシシ丼（南信州の道の駅）</a:t>
            </a:r>
          </a:p>
        </p:txBody>
      </p:sp>
    </p:spTree>
    <p:extLst>
      <p:ext uri="{BB962C8B-B14F-4D97-AF65-F5344CB8AC3E}">
        <p14:creationId xmlns:p14="http://schemas.microsoft.com/office/powerpoint/2010/main" val="1598496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皿, 食べ物, テーブル, 食器 が含まれている画像">
            <a:extLst>
              <a:ext uri="{FF2B5EF4-FFF2-40B4-BE49-F238E27FC236}">
                <a16:creationId xmlns:a16="http://schemas.microsoft.com/office/drawing/2014/main" id="{380C818E-6091-F08D-7F15-7617A28D53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011" y="179804"/>
            <a:ext cx="8541403" cy="6406053"/>
          </a:xfrm>
          <a:prstGeom prst="rect">
            <a:avLst/>
          </a:prstGeom>
        </p:spPr>
      </p:pic>
      <p:sp>
        <p:nvSpPr>
          <p:cNvPr id="3" name="テキスト ボックス 2">
            <a:extLst>
              <a:ext uri="{FF2B5EF4-FFF2-40B4-BE49-F238E27FC236}">
                <a16:creationId xmlns:a16="http://schemas.microsoft.com/office/drawing/2014/main" id="{63531D30-5728-9D87-6AB8-63751B9DF67D}"/>
              </a:ext>
            </a:extLst>
          </p:cNvPr>
          <p:cNvSpPr txBox="1"/>
          <p:nvPr/>
        </p:nvSpPr>
        <p:spPr>
          <a:xfrm>
            <a:off x="2166257" y="6185747"/>
            <a:ext cx="5314275" cy="400110"/>
          </a:xfrm>
          <a:prstGeom prst="rect">
            <a:avLst/>
          </a:prstGeom>
          <a:noFill/>
        </p:spPr>
        <p:txBody>
          <a:bodyPr wrap="none" rtlCol="0">
            <a:spAutoFit/>
          </a:bodyPr>
          <a:lstStyle/>
          <a:p>
            <a:r>
              <a:rPr kumimoji="1" lang="ja-JP" altLang="en-US" sz="2000" b="1" dirty="0">
                <a:solidFill>
                  <a:srgbClr val="0070C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シカ腿肉のカツカレー（北海道南富良野町）</a:t>
            </a:r>
          </a:p>
        </p:txBody>
      </p:sp>
    </p:spTree>
    <p:extLst>
      <p:ext uri="{BB962C8B-B14F-4D97-AF65-F5344CB8AC3E}">
        <p14:creationId xmlns:p14="http://schemas.microsoft.com/office/powerpoint/2010/main" val="365334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p:cNvGraphicFramePr/>
          <p:nvPr>
            <p:extLst>
              <p:ext uri="{D42A27DB-BD31-4B8C-83A1-F6EECF244321}">
                <p14:modId xmlns:p14="http://schemas.microsoft.com/office/powerpoint/2010/main" val="1515421479"/>
              </p:ext>
            </p:extLst>
          </p:nvPr>
        </p:nvGraphicFramePr>
        <p:xfrm>
          <a:off x="611188" y="111125"/>
          <a:ext cx="8135937" cy="674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6268" name="Text Box 12"/>
          <p:cNvSpPr txBox="1">
            <a:spLocks noChangeArrowheads="1"/>
          </p:cNvSpPr>
          <p:nvPr/>
        </p:nvSpPr>
        <p:spPr bwMode="auto">
          <a:xfrm>
            <a:off x="1869464" y="215133"/>
            <a:ext cx="425629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4000" b="1" dirty="0">
                <a:solidFill>
                  <a:srgbClr val="0070C0"/>
                </a:solidFill>
                <a:effectLst>
                  <a:outerShdw blurRad="38100" dist="38100" dir="2700000" algn="tl">
                    <a:srgbClr val="000000">
                      <a:alpha val="43137"/>
                    </a:srgbClr>
                  </a:outerShdw>
                </a:effectLst>
                <a:latin typeface="UD デジタル 教科書体 NK-B" panose="02020700000000000000" pitchFamily="18" charset="-128"/>
                <a:ea typeface="UD デジタル 教科書体 NK-B" panose="02020700000000000000" pitchFamily="18" charset="-128"/>
              </a:rPr>
              <a:t>狩猟の役割の変化</a:t>
            </a:r>
          </a:p>
        </p:txBody>
      </p:sp>
      <p:pic>
        <p:nvPicPr>
          <p:cNvPr id="96269" name="Picture 13" descr="MC90021292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7763" y="692150"/>
            <a:ext cx="2078037" cy="2376488"/>
          </a:xfrm>
          <a:prstGeom prst="rect">
            <a:avLst/>
          </a:prstGeom>
          <a:noFill/>
          <a:extLst>
            <a:ext uri="{909E8E84-426E-40DD-AFC4-6F175D3DCCD1}">
              <a14:hiddenFill xmlns:a14="http://schemas.microsoft.com/office/drawing/2010/main">
                <a:solidFill>
                  <a:srgbClr val="FFFFFF"/>
                </a:solidFill>
              </a14:hiddenFill>
            </a:ext>
          </a:extLst>
        </p:spPr>
      </p:pic>
      <p:pic>
        <p:nvPicPr>
          <p:cNvPr id="96270" name="Picture 14" descr="MC900395064[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28647" y="948601"/>
            <a:ext cx="1520825" cy="1754188"/>
          </a:xfrm>
          <a:prstGeom prst="rect">
            <a:avLst/>
          </a:prstGeom>
          <a:noFill/>
          <a:extLst>
            <a:ext uri="{909E8E84-426E-40DD-AFC4-6F175D3DCCD1}">
              <a14:hiddenFill xmlns:a14="http://schemas.microsoft.com/office/drawing/2010/main">
                <a:solidFill>
                  <a:srgbClr val="FFFFFF"/>
                </a:solidFill>
              </a14:hiddenFill>
            </a:ext>
          </a:extLst>
        </p:spPr>
      </p:pic>
      <p:pic>
        <p:nvPicPr>
          <p:cNvPr id="96273" name="Picture 17" descr="MC900441854[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0425" y="4797425"/>
            <a:ext cx="181927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96274" name="Picture 18" descr="MC900318866[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8913" y="1365697"/>
            <a:ext cx="503445" cy="878399"/>
          </a:xfrm>
          <a:prstGeom prst="rect">
            <a:avLst/>
          </a:prstGeom>
          <a:noFill/>
          <a:extLst>
            <a:ext uri="{909E8E84-426E-40DD-AFC4-6F175D3DCCD1}">
              <a14:hiddenFill xmlns:a14="http://schemas.microsoft.com/office/drawing/2010/main">
                <a:solidFill>
                  <a:srgbClr val="FFFFFF"/>
                </a:solidFill>
              </a14:hiddenFill>
            </a:ext>
          </a:extLst>
        </p:spPr>
      </p:pic>
      <p:pic>
        <p:nvPicPr>
          <p:cNvPr id="96275" name="Picture 19" descr="MP900449102[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8313" y="4616449"/>
            <a:ext cx="1531937" cy="2162175"/>
          </a:xfrm>
          <a:prstGeom prst="rect">
            <a:avLst/>
          </a:prstGeom>
          <a:noFill/>
          <a:extLst>
            <a:ext uri="{909E8E84-426E-40DD-AFC4-6F175D3DCCD1}">
              <a14:hiddenFill xmlns:a14="http://schemas.microsoft.com/office/drawing/2010/main">
                <a:solidFill>
                  <a:srgbClr val="FFFFFF"/>
                </a:solidFill>
              </a14:hiddenFill>
            </a:ext>
          </a:extLst>
        </p:spPr>
      </p:pic>
      <p:sp>
        <p:nvSpPr>
          <p:cNvPr id="96276" name="Rectangle 20"/>
          <p:cNvSpPr>
            <a:spLocks noChangeArrowheads="1"/>
          </p:cNvSpPr>
          <p:nvPr/>
        </p:nvSpPr>
        <p:spPr bwMode="auto">
          <a:xfrm>
            <a:off x="3997611" y="2442799"/>
            <a:ext cx="457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野生動物と</a:t>
            </a:r>
          </a:p>
          <a:p>
            <a:r>
              <a:rPr lang="ja-JP" altLang="en-US" sz="2800" dirty="0">
                <a:latin typeface="UD デジタル 教科書体 NK-B" panose="02020700000000000000" pitchFamily="18" charset="-128"/>
                <a:ea typeface="UD デジタル 教科書体 NK-B" panose="02020700000000000000" pitchFamily="18" charset="-128"/>
              </a:rPr>
              <a:t>人間の</a:t>
            </a:r>
            <a:endParaRPr lang="en-US" altLang="ja-JP" sz="2800" dirty="0">
              <a:latin typeface="UD デジタル 教科書体 NK-B" panose="02020700000000000000" pitchFamily="18" charset="-128"/>
              <a:ea typeface="UD デジタル 教科書体 NK-B" panose="02020700000000000000" pitchFamily="18" charset="-128"/>
            </a:endParaRPr>
          </a:p>
          <a:p>
            <a:r>
              <a:rPr lang="ja-JP" altLang="en-US" sz="2800" dirty="0">
                <a:latin typeface="UD デジタル 教科書体 NK-B" panose="02020700000000000000" pitchFamily="18" charset="-128"/>
                <a:ea typeface="UD デジタル 教科書体 NK-B" panose="02020700000000000000" pitchFamily="18" charset="-128"/>
              </a:rPr>
              <a:t>折り合い</a:t>
            </a:r>
          </a:p>
        </p:txBody>
      </p:sp>
      <p:sp>
        <p:nvSpPr>
          <p:cNvPr id="3" name="矢印: 右カーブ 2">
            <a:extLst>
              <a:ext uri="{FF2B5EF4-FFF2-40B4-BE49-F238E27FC236}">
                <a16:creationId xmlns:a16="http://schemas.microsoft.com/office/drawing/2014/main" id="{78ED55F0-E178-4145-9DCE-5812B9499D34}"/>
              </a:ext>
            </a:extLst>
          </p:cNvPr>
          <p:cNvSpPr/>
          <p:nvPr/>
        </p:nvSpPr>
        <p:spPr>
          <a:xfrm rot="11975925">
            <a:off x="8094185" y="3803558"/>
            <a:ext cx="632361" cy="24846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楕円 3">
            <a:extLst>
              <a:ext uri="{FF2B5EF4-FFF2-40B4-BE49-F238E27FC236}">
                <a16:creationId xmlns:a16="http://schemas.microsoft.com/office/drawing/2014/main" id="{146B4C59-CC22-DB92-F828-3756ADB07F79}"/>
              </a:ext>
            </a:extLst>
          </p:cNvPr>
          <p:cNvSpPr/>
          <p:nvPr/>
        </p:nvSpPr>
        <p:spPr>
          <a:xfrm rot="3016619">
            <a:off x="4755933" y="1963925"/>
            <a:ext cx="1780476" cy="5125759"/>
          </a:xfrm>
          <a:prstGeom prst="ellipse">
            <a:avLst/>
          </a:prstGeom>
          <a:noFill/>
          <a:ln w="381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8388AA6D-D5E1-3381-589E-DF2AF47D3323}"/>
              </a:ext>
            </a:extLst>
          </p:cNvPr>
          <p:cNvGrpSpPr/>
          <p:nvPr/>
        </p:nvGrpSpPr>
        <p:grpSpPr>
          <a:xfrm rot="5557456">
            <a:off x="2164062" y="4777437"/>
            <a:ext cx="1378581" cy="1344706"/>
            <a:chOff x="937681" y="1495606"/>
            <a:chExt cx="3440663" cy="3581068"/>
          </a:xfrm>
        </p:grpSpPr>
        <p:sp>
          <p:nvSpPr>
            <p:cNvPr id="6" name="楕円 5">
              <a:extLst>
                <a:ext uri="{FF2B5EF4-FFF2-40B4-BE49-F238E27FC236}">
                  <a16:creationId xmlns:a16="http://schemas.microsoft.com/office/drawing/2014/main" id="{48CD9DD7-CE47-96EA-646F-33018907AD2D}"/>
                </a:ext>
              </a:extLst>
            </p:cNvPr>
            <p:cNvSpPr/>
            <p:nvPr/>
          </p:nvSpPr>
          <p:spPr>
            <a:xfrm>
              <a:off x="937681" y="1495606"/>
              <a:ext cx="3440663" cy="358106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7" name="楕円 4">
              <a:extLst>
                <a:ext uri="{FF2B5EF4-FFF2-40B4-BE49-F238E27FC236}">
                  <a16:creationId xmlns:a16="http://schemas.microsoft.com/office/drawing/2014/main" id="{567C5636-6502-7361-6B1E-9925575A7E11}"/>
                </a:ext>
              </a:extLst>
            </p:cNvPr>
            <p:cNvSpPr txBox="1"/>
            <p:nvPr/>
          </p:nvSpPr>
          <p:spPr>
            <a:xfrm>
              <a:off x="1202348" y="1908806"/>
              <a:ext cx="1323332" cy="275466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kern="1200" cap="none" normalizeH="0" baseline="0" dirty="0">
                <a:ln>
                  <a:noFill/>
                </a:ln>
                <a:solidFill>
                  <a:srgbClr val="FF0000"/>
                </a:solidFill>
                <a:effectLst/>
                <a:latin typeface="UD デジタル 教科書体 NK-B" panose="02020700000000000000" pitchFamily="18" charset="-128"/>
                <a:ea typeface="UD デジタル 教科書体 NK-B" panose="02020700000000000000" pitchFamily="18" charset="-128"/>
              </a:endParaRPr>
            </a:p>
          </p:txBody>
        </p:sp>
      </p:grpSp>
      <p:sp>
        <p:nvSpPr>
          <p:cNvPr id="8" name="テキスト ボックス 7">
            <a:extLst>
              <a:ext uri="{FF2B5EF4-FFF2-40B4-BE49-F238E27FC236}">
                <a16:creationId xmlns:a16="http://schemas.microsoft.com/office/drawing/2014/main" id="{C9C23240-D8ED-8885-8ABA-BA9A18BE25A5}"/>
              </a:ext>
            </a:extLst>
          </p:cNvPr>
          <p:cNvSpPr txBox="1"/>
          <p:nvPr/>
        </p:nvSpPr>
        <p:spPr>
          <a:xfrm>
            <a:off x="2139635" y="5265124"/>
            <a:ext cx="1460656" cy="923330"/>
          </a:xfrm>
          <a:prstGeom prst="rect">
            <a:avLst/>
          </a:prstGeom>
          <a:noFill/>
        </p:spPr>
        <p:txBody>
          <a:bodyPr wrap="none" rtlCol="0">
            <a:spAutoFit/>
          </a:bodyPr>
          <a:lstStyle/>
          <a:p>
            <a:r>
              <a:rPr kumimoji="1" lang="ja-JP" altLang="en-US" b="1" dirty="0">
                <a:latin typeface="UD デジタル 教科書体 NK" panose="02020400000000000000" pitchFamily="18" charset="-128"/>
                <a:ea typeface="UD デジタル 教科書体 NK" panose="02020400000000000000" pitchFamily="18" charset="-128"/>
              </a:rPr>
              <a:t>人命を守る</a:t>
            </a:r>
            <a:endParaRPr kumimoji="1" lang="en-US" altLang="ja-JP" b="1" dirty="0">
              <a:latin typeface="UD デジタル 教科書体 NK" panose="02020400000000000000" pitchFamily="18" charset="-128"/>
              <a:ea typeface="UD デジタル 教科書体 NK" panose="02020400000000000000" pitchFamily="18" charset="-128"/>
            </a:endParaRPr>
          </a:p>
          <a:p>
            <a:r>
              <a:rPr kumimoji="1" lang="ja-JP" altLang="en-US" b="1" dirty="0">
                <a:latin typeface="UD デジタル 教科書体 NK" panose="02020400000000000000" pitchFamily="18" charset="-128"/>
                <a:ea typeface="UD デジタル 教科書体 NK" panose="02020400000000000000" pitchFamily="18" charset="-128"/>
              </a:rPr>
              <a:t>（ガバメント・</a:t>
            </a:r>
            <a:endParaRPr kumimoji="1" lang="en-US" altLang="ja-JP" b="1" dirty="0">
              <a:latin typeface="UD デジタル 教科書体 NK" panose="02020400000000000000" pitchFamily="18" charset="-128"/>
              <a:ea typeface="UD デジタル 教科書体 NK" panose="02020400000000000000" pitchFamily="18" charset="-128"/>
            </a:endParaRPr>
          </a:p>
          <a:p>
            <a:r>
              <a:rPr kumimoji="1" lang="ja-JP" altLang="en-US" b="1" dirty="0">
                <a:latin typeface="UD デジタル 教科書体 NK" panose="02020400000000000000" pitchFamily="18" charset="-128"/>
                <a:ea typeface="UD デジタル 教科書体 NK" panose="02020400000000000000" pitchFamily="18" charset="-128"/>
              </a:rPr>
              <a:t>ハンター）</a:t>
            </a:r>
          </a:p>
        </p:txBody>
      </p:sp>
      <p:sp>
        <p:nvSpPr>
          <p:cNvPr id="9" name="テキスト ボックス 8">
            <a:extLst>
              <a:ext uri="{FF2B5EF4-FFF2-40B4-BE49-F238E27FC236}">
                <a16:creationId xmlns:a16="http://schemas.microsoft.com/office/drawing/2014/main" id="{B7BB0255-4354-0544-BCBF-C60A23E0EFA1}"/>
              </a:ext>
            </a:extLst>
          </p:cNvPr>
          <p:cNvSpPr txBox="1"/>
          <p:nvPr/>
        </p:nvSpPr>
        <p:spPr>
          <a:xfrm>
            <a:off x="1328824" y="2852896"/>
            <a:ext cx="1906529" cy="923330"/>
          </a:xfrm>
          <a:prstGeom prst="rect">
            <a:avLst/>
          </a:prstGeom>
          <a:noFill/>
        </p:spPr>
        <p:txBody>
          <a:bodyPr wrap="square" rtlCol="0">
            <a:spAutoFit/>
          </a:bodyPr>
          <a:lstStyle/>
          <a:p>
            <a:pPr lvl="0" algn="ctr" defTabSz="914400" fontAlgn="base">
              <a:spcBef>
                <a:spcPct val="0"/>
              </a:spcBef>
              <a:spcAft>
                <a:spcPct val="0"/>
              </a:spcAft>
            </a:pPr>
            <a:r>
              <a:rPr kumimoji="1" lang="ja-JP" altLang="en-US" b="1" dirty="0">
                <a:latin typeface="UD デジタル 教科書体 NK-B" panose="02020700000000000000" pitchFamily="18" charset="-128"/>
                <a:ea typeface="UD デジタル 教科書体 NK-B" panose="02020700000000000000" pitchFamily="18" charset="-128"/>
              </a:rPr>
              <a:t>ワイルドライフ・</a:t>
            </a:r>
            <a:endParaRPr kumimoji="1" lang="en-US" altLang="ja-JP" b="1" dirty="0">
              <a:latin typeface="UD デジタル 教科書体 NK-B" panose="02020700000000000000" pitchFamily="18" charset="-128"/>
              <a:ea typeface="UD デジタル 教科書体 NK-B" panose="02020700000000000000" pitchFamily="18" charset="-128"/>
            </a:endParaRPr>
          </a:p>
          <a:p>
            <a:pPr lvl="0" algn="ctr" defTabSz="914400" fontAlgn="base">
              <a:spcBef>
                <a:spcPct val="0"/>
              </a:spcBef>
              <a:spcAft>
                <a:spcPct val="0"/>
              </a:spcAft>
            </a:pPr>
            <a:r>
              <a:rPr kumimoji="1" lang="ja-JP" altLang="en-US" b="1" dirty="0">
                <a:latin typeface="UD デジタル 教科書体 NK-B" panose="02020700000000000000" pitchFamily="18" charset="-128"/>
                <a:ea typeface="UD デジタル 教科書体 NK-B" panose="02020700000000000000" pitchFamily="18" charset="-128"/>
              </a:rPr>
              <a:t>マネジメント</a:t>
            </a:r>
          </a:p>
          <a:p>
            <a:pPr lvl="0" algn="ctr" defTabSz="914400" fontAlgn="base">
              <a:spcBef>
                <a:spcPct val="0"/>
              </a:spcBef>
              <a:spcAft>
                <a:spcPct val="0"/>
              </a:spcAft>
            </a:pPr>
            <a:r>
              <a:rPr kumimoji="1" lang="ja-JP" altLang="en-US" b="1" dirty="0">
                <a:latin typeface="UD デジタル 教科書体 NK-B" panose="02020700000000000000" pitchFamily="18" charset="-128"/>
                <a:ea typeface="UD デジタル 教科書体 NK-B" panose="02020700000000000000" pitchFamily="18" charset="-128"/>
              </a:rPr>
              <a:t>（生態系管理）</a:t>
            </a:r>
          </a:p>
        </p:txBody>
      </p:sp>
      <p:sp>
        <p:nvSpPr>
          <p:cNvPr id="10" name="テキスト ボックス 9">
            <a:extLst>
              <a:ext uri="{FF2B5EF4-FFF2-40B4-BE49-F238E27FC236}">
                <a16:creationId xmlns:a16="http://schemas.microsoft.com/office/drawing/2014/main" id="{B2FA2C5E-136A-02A7-A7BB-7F7ED75C2155}"/>
              </a:ext>
            </a:extLst>
          </p:cNvPr>
          <p:cNvSpPr txBox="1"/>
          <p:nvPr/>
        </p:nvSpPr>
        <p:spPr>
          <a:xfrm rot="19065084">
            <a:off x="4910607" y="4326749"/>
            <a:ext cx="2457724" cy="400110"/>
          </a:xfrm>
          <a:prstGeom prst="rect">
            <a:avLst/>
          </a:prstGeom>
          <a:noFill/>
        </p:spPr>
        <p:txBody>
          <a:bodyPr wrap="none" rtlCol="0">
            <a:spAutoFit/>
          </a:bodyPr>
          <a:lstStyle/>
          <a:p>
            <a:r>
              <a:rPr kumimoji="1" lang="ja-JP" altLang="en-US" sz="2000" dirty="0">
                <a:highlight>
                  <a:srgbClr val="FFFF00"/>
                </a:highlight>
                <a:latin typeface="UD デジタル 教科書体 NK" panose="02020400000000000000" pitchFamily="18" charset="-128"/>
                <a:ea typeface="UD デジタル 教科書体 NK" panose="02020400000000000000" pitchFamily="18" charset="-128"/>
              </a:rPr>
              <a:t>狩猟の原初的な目的</a:t>
            </a:r>
          </a:p>
        </p:txBody>
      </p:sp>
    </p:spTree>
    <p:extLst>
      <p:ext uri="{BB962C8B-B14F-4D97-AF65-F5344CB8AC3E}">
        <p14:creationId xmlns:p14="http://schemas.microsoft.com/office/powerpoint/2010/main" val="401303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0BAC0CB-4B08-422A-D486-5DF48E69D8C9}"/>
              </a:ext>
            </a:extLst>
          </p:cNvPr>
          <p:cNvSpPr txBox="1"/>
          <p:nvPr/>
        </p:nvSpPr>
        <p:spPr>
          <a:xfrm>
            <a:off x="691413" y="647850"/>
            <a:ext cx="1815120" cy="584775"/>
          </a:xfrm>
          <a:prstGeom prst="rect">
            <a:avLst/>
          </a:prstGeom>
          <a:noFill/>
        </p:spPr>
        <p:txBody>
          <a:bodyPr wrap="square" rtlCol="0">
            <a:spAutoFit/>
          </a:bodyPr>
          <a:lstStyle/>
          <a:p>
            <a:r>
              <a:rPr kumimoji="1" lang="ja-JP" altLang="en-US" sz="3200" dirty="0">
                <a:solidFill>
                  <a:srgbClr val="C00000"/>
                </a:solidFill>
                <a:latin typeface="UD デジタル 教科書体 NK-B" panose="02020700000000000000" pitchFamily="18" charset="-128"/>
                <a:ea typeface="UD デジタル 教科書体 NK-B" panose="02020700000000000000" pitchFamily="18" charset="-128"/>
              </a:rPr>
              <a:t>狩猟技法</a:t>
            </a:r>
          </a:p>
        </p:txBody>
      </p:sp>
      <p:sp>
        <p:nvSpPr>
          <p:cNvPr id="3" name="テキスト ボックス 2">
            <a:extLst>
              <a:ext uri="{FF2B5EF4-FFF2-40B4-BE49-F238E27FC236}">
                <a16:creationId xmlns:a16="http://schemas.microsoft.com/office/drawing/2014/main" id="{5D92DE53-FC9B-F501-5F39-52B5686773E9}"/>
              </a:ext>
            </a:extLst>
          </p:cNvPr>
          <p:cNvSpPr txBox="1"/>
          <p:nvPr/>
        </p:nvSpPr>
        <p:spPr>
          <a:xfrm>
            <a:off x="603955" y="1326091"/>
            <a:ext cx="7936090" cy="6740307"/>
          </a:xfrm>
          <a:prstGeom prst="rect">
            <a:avLst/>
          </a:prstGeom>
          <a:noFill/>
        </p:spPr>
        <p:txBody>
          <a:bodyPr wrap="square" rtlCol="0">
            <a:spAutoFit/>
          </a:bodyPr>
          <a:lstStyle/>
          <a:p>
            <a:r>
              <a:rPr kumimoji="1" lang="ja-JP" altLang="en-US" sz="2400" dirty="0">
                <a:latin typeface="UD デジタル 教科書体 NK" panose="02020400000000000000" pitchFamily="18" charset="-128"/>
                <a:ea typeface="UD デジタル 教科書体 NK" panose="02020400000000000000" pitchFamily="18" charset="-128"/>
              </a:rPr>
              <a:t>・陥穽（落とし穴）　</a:t>
            </a:r>
            <a:r>
              <a:rPr kumimoji="1"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p>
          <a:p>
            <a:r>
              <a:rPr kumimoji="1" lang="ja-JP" altLang="en-US" sz="2400" dirty="0">
                <a:latin typeface="UD デジタル 教科書体 NK" panose="02020400000000000000" pitchFamily="18" charset="-128"/>
                <a:ea typeface="UD デジタル 教科書体 NK" panose="02020400000000000000" pitchFamily="18" charset="-128"/>
              </a:rPr>
              <a:t>・槍（手槍・投げ槍</a:t>
            </a:r>
            <a:r>
              <a:rPr lang="ja-JP" altLang="en-US" sz="2400" dirty="0">
                <a:latin typeface="UD デジタル 教科書体 NK" panose="02020400000000000000" pitchFamily="18" charset="-128"/>
                <a:ea typeface="UD デジタル 教科書体 NK" panose="02020400000000000000" pitchFamily="18" charset="-128"/>
              </a:rPr>
              <a:t>）　</a:t>
            </a:r>
            <a:r>
              <a:rPr lang="ja-JP" altLang="en-US" sz="2400" dirty="0">
                <a:solidFill>
                  <a:srgbClr val="FF0000"/>
                </a:solidFill>
                <a:latin typeface="UD デジタル 教科書体 NK" panose="02020400000000000000" pitchFamily="18" charset="-128"/>
                <a:ea typeface="UD デジタル 教科書体 NK" panose="02020400000000000000" pitchFamily="18" charset="-128"/>
              </a:rPr>
              <a:t>△</a:t>
            </a:r>
            <a:endParaRPr lang="en-US" altLang="ja-JP" sz="2400" dirty="0">
              <a:solidFill>
                <a:srgbClr val="FF0000"/>
              </a:solidFill>
              <a:latin typeface="UD デジタル 教科書体 NK" panose="02020400000000000000" pitchFamily="18" charset="-128"/>
              <a:ea typeface="UD デジタル 教科書体 NK" panose="02020400000000000000" pitchFamily="18" charset="-128"/>
            </a:endParaRPr>
          </a:p>
          <a:p>
            <a:r>
              <a:rPr kumimoji="1" lang="ja-JP" altLang="en-US" sz="2400" dirty="0">
                <a:latin typeface="UD デジタル 教科書体 NK" panose="02020400000000000000" pitchFamily="18" charset="-128"/>
                <a:ea typeface="UD デジタル 教科書体 NK" panose="02020400000000000000" pitchFamily="18" charset="-128"/>
              </a:rPr>
              <a:t>・弓矢（毒矢）・ボウガン　</a:t>
            </a:r>
            <a:r>
              <a:rPr kumimoji="1"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p>
          <a:p>
            <a:r>
              <a:rPr lang="ja-JP" altLang="en-US" sz="2400" dirty="0">
                <a:latin typeface="UD デジタル 教科書体 NK" panose="02020400000000000000" pitchFamily="18" charset="-128"/>
                <a:ea typeface="UD デジタル 教科書体 NK" panose="02020400000000000000" pitchFamily="18" charset="-128"/>
              </a:rPr>
              <a:t>・据え矢（据え銃）　</a:t>
            </a:r>
            <a:r>
              <a:rPr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endParaRPr kumimoji="1" lang="en-US" altLang="ja-JP" sz="2400" dirty="0">
              <a:solidFill>
                <a:srgbClr val="FF0000"/>
              </a:solidFill>
              <a:latin typeface="UD デジタル 教科書体 NK" panose="02020400000000000000" pitchFamily="18" charset="-128"/>
              <a:ea typeface="UD デジタル 教科書体 NK" panose="02020400000000000000" pitchFamily="18" charset="-128"/>
            </a:endParaRPr>
          </a:p>
          <a:p>
            <a:r>
              <a:rPr lang="ja-JP" altLang="en-US" sz="2400" dirty="0">
                <a:latin typeface="UD デジタル 教科書体 NK" panose="02020400000000000000" pitchFamily="18" charset="-128"/>
                <a:ea typeface="UD デジタル 教科書体 NK" panose="02020400000000000000" pitchFamily="18" charset="-128"/>
              </a:rPr>
              <a:t>・ブーメラン（オーストラリア）　</a:t>
            </a:r>
            <a:r>
              <a:rPr lang="ja-JP" altLang="en-US" sz="2400" dirty="0">
                <a:solidFill>
                  <a:srgbClr val="FF0000"/>
                </a:solidFill>
                <a:latin typeface="UD デジタル 教科書体 NK" panose="02020400000000000000" pitchFamily="18" charset="-128"/>
                <a:ea typeface="UD デジタル 教科書体 NK" panose="02020400000000000000" pitchFamily="18" charset="-128"/>
              </a:rPr>
              <a:t>△</a:t>
            </a:r>
            <a:endParaRPr kumimoji="1" lang="en-US" altLang="ja-JP" sz="2400" dirty="0">
              <a:solidFill>
                <a:srgbClr val="FF0000"/>
              </a:solidFill>
              <a:latin typeface="UD デジタル 教科書体 NK" panose="02020400000000000000" pitchFamily="18" charset="-128"/>
              <a:ea typeface="UD デジタル 教科書体 NK" panose="02020400000000000000" pitchFamily="18" charset="-128"/>
            </a:endParaRPr>
          </a:p>
          <a:p>
            <a:r>
              <a:rPr lang="ja-JP" altLang="en-US" sz="2400" dirty="0">
                <a:latin typeface="UD デジタル 教科書体 NK" panose="02020400000000000000" pitchFamily="18" charset="-128"/>
                <a:ea typeface="UD デジタル 教科書体 NK" panose="02020400000000000000" pitchFamily="18" charset="-128"/>
              </a:rPr>
              <a:t>・わな（くくりわな</a:t>
            </a:r>
            <a:r>
              <a:rPr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r>
              <a:rPr lang="ja-JP" altLang="en-US" sz="2400" dirty="0">
                <a:latin typeface="UD デジタル 教科書体 NK" panose="02020400000000000000" pitchFamily="18" charset="-128"/>
                <a:ea typeface="UD デジタル 教科書体 NK" panose="02020400000000000000" pitchFamily="18" charset="-128"/>
              </a:rPr>
              <a:t>・</a:t>
            </a:r>
            <a:r>
              <a:rPr kumimoji="1" lang="ja-JP" altLang="en-US" sz="2400" dirty="0">
                <a:latin typeface="UD デジタル 教科書体 NK" panose="02020400000000000000" pitchFamily="18" charset="-128"/>
                <a:ea typeface="UD デジタル 教科書体 NK" panose="02020400000000000000" pitchFamily="18" charset="-128"/>
              </a:rPr>
              <a:t>押しわな</a:t>
            </a:r>
            <a:r>
              <a:rPr kumimoji="1"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r>
              <a:rPr lang="ja-JP" altLang="en-US" sz="2400" dirty="0">
                <a:latin typeface="UD デジタル 教科書体 NK" panose="02020400000000000000" pitchFamily="18" charset="-128"/>
                <a:ea typeface="UD デジタル 教科書体 NK" panose="02020400000000000000" pitchFamily="18" charset="-128"/>
              </a:rPr>
              <a:t>・箱わな）</a:t>
            </a:r>
            <a:endParaRPr lang="en-US" altLang="ja-JP" sz="2400" dirty="0">
              <a:latin typeface="UD デジタル 教科書体 NK" panose="02020400000000000000" pitchFamily="18" charset="-128"/>
              <a:ea typeface="UD デジタル 教科書体 NK" panose="02020400000000000000" pitchFamily="18" charset="-128"/>
            </a:endParaRPr>
          </a:p>
          <a:p>
            <a:r>
              <a:rPr lang="ja-JP" altLang="en-US" sz="2400" dirty="0">
                <a:latin typeface="UD デジタル 教科書体 NK" panose="02020400000000000000" pitchFamily="18" charset="-128"/>
                <a:ea typeface="UD デジタル 教科書体 NK" panose="02020400000000000000" pitchFamily="18" charset="-128"/>
              </a:rPr>
              <a:t>・網（無双網・投げ網</a:t>
            </a:r>
            <a:r>
              <a:rPr lang="ja-JP" altLang="en-US" sz="2400" dirty="0">
                <a:solidFill>
                  <a:srgbClr val="FF0000"/>
                </a:solidFill>
                <a:latin typeface="UD デジタル 教科書体 NK" panose="02020400000000000000" pitchFamily="18" charset="-128"/>
                <a:ea typeface="UD デジタル 教科書体 NK" panose="02020400000000000000" pitchFamily="18" charset="-128"/>
              </a:rPr>
              <a:t>〇</a:t>
            </a:r>
            <a:r>
              <a:rPr lang="ja-JP" altLang="en-US" sz="2400" dirty="0">
                <a:latin typeface="UD デジタル 教科書体 NK" panose="02020400000000000000" pitchFamily="18" charset="-128"/>
                <a:ea typeface="UD デジタル 教科書体 NK" panose="02020400000000000000" pitchFamily="18" charset="-128"/>
              </a:rPr>
              <a:t>霞網</a:t>
            </a:r>
            <a:r>
              <a:rPr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r>
              <a:rPr lang="ja-JP" altLang="en-US" sz="2400" dirty="0">
                <a:latin typeface="UD デジタル 教科書体 NK" panose="02020400000000000000" pitchFamily="18" charset="-128"/>
                <a:ea typeface="UD デジタル 教科書体 NK" panose="02020400000000000000" pitchFamily="18" charset="-128"/>
              </a:rPr>
              <a:t>）　</a:t>
            </a:r>
            <a:endParaRPr lang="en-US" altLang="ja-JP" sz="2400" dirty="0">
              <a:latin typeface="UD デジタル 教科書体 NK" panose="02020400000000000000" pitchFamily="18" charset="-128"/>
              <a:ea typeface="UD デジタル 教科書体 NK" panose="02020400000000000000" pitchFamily="18" charset="-128"/>
            </a:endParaRPr>
          </a:p>
          <a:p>
            <a:r>
              <a:rPr lang="ja-JP" altLang="en-US" sz="2400" dirty="0">
                <a:latin typeface="UD デジタル 教科書体 NK" panose="02020400000000000000" pitchFamily="18" charset="-128"/>
                <a:ea typeface="UD デジタル 教科書体 NK" panose="02020400000000000000" pitchFamily="18" charset="-128"/>
              </a:rPr>
              <a:t>・追い込み（火や垣、網などの使用）</a:t>
            </a:r>
            <a:r>
              <a:rPr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p>
          <a:p>
            <a:r>
              <a:rPr lang="ja-JP" altLang="en-US" sz="2400" dirty="0">
                <a:latin typeface="UD デジタル 教科書体 NK" panose="02020400000000000000" pitchFamily="18" charset="-128"/>
                <a:ea typeface="UD デジタル 教科書体 NK" panose="02020400000000000000" pitchFamily="18" charset="-128"/>
              </a:rPr>
              <a:t>・放鷹（鷹狩り）　</a:t>
            </a:r>
            <a:r>
              <a:rPr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p>
          <a:p>
            <a:r>
              <a:rPr lang="ja-JP" altLang="en-US" sz="2400" dirty="0">
                <a:latin typeface="UD デジタル 教科書体 NK" panose="02020400000000000000" pitchFamily="18" charset="-128"/>
                <a:ea typeface="UD デジタル 教科書体 NK" panose="02020400000000000000" pitchFamily="18" charset="-128"/>
              </a:rPr>
              <a:t>・銃（装薬銃、空気銃）　</a:t>
            </a:r>
            <a:r>
              <a:rPr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p>
          <a:p>
            <a:endParaRPr lang="en-US" altLang="ja-JP" sz="2400" dirty="0">
              <a:latin typeface="UD デジタル 教科書体 NK" panose="02020400000000000000" pitchFamily="18" charset="-128"/>
              <a:ea typeface="UD デジタル 教科書体 NK" panose="02020400000000000000" pitchFamily="18" charset="-128"/>
            </a:endParaRPr>
          </a:p>
          <a:p>
            <a:r>
              <a:rPr lang="ja-JP" altLang="en-US" sz="2400" dirty="0">
                <a:solidFill>
                  <a:srgbClr val="C00000"/>
                </a:solidFill>
                <a:latin typeface="UD デジタル 教科書体 NK" panose="02020400000000000000" pitchFamily="18" charset="-128"/>
                <a:ea typeface="UD デジタル 教科書体 NK" panose="02020400000000000000" pitchFamily="18" charset="-128"/>
              </a:rPr>
              <a:t>狩猟を補佐する手段・・</a:t>
            </a:r>
            <a:r>
              <a:rPr lang="ja-JP" altLang="en-US" sz="2400" dirty="0">
                <a:latin typeface="UD デジタル 教科書体 NK" panose="02020400000000000000" pitchFamily="18" charset="-128"/>
                <a:ea typeface="UD デジタル 教科書体 NK" panose="02020400000000000000" pitchFamily="18" charset="-128"/>
              </a:rPr>
              <a:t>犬</a:t>
            </a:r>
            <a:r>
              <a:rPr lang="en-US" altLang="ja-JP" sz="2400" dirty="0">
                <a:solidFill>
                  <a:srgbClr val="FF0000"/>
                </a:solidFill>
                <a:latin typeface="UD デジタル 教科書体 NK" panose="02020400000000000000" pitchFamily="18" charset="-128"/>
                <a:ea typeface="UD デジタル 教科書体 NK" panose="02020400000000000000" pitchFamily="18" charset="-128"/>
              </a:rPr>
              <a:t>※</a:t>
            </a:r>
            <a:r>
              <a:rPr lang="ja-JP" altLang="en-US" sz="2400" dirty="0">
                <a:latin typeface="UD デジタル 教科書体 NK" panose="02020400000000000000" pitchFamily="18" charset="-128"/>
                <a:ea typeface="UD デジタル 教科書体 NK" panose="02020400000000000000" pitchFamily="18" charset="-128"/>
              </a:rPr>
              <a:t>による追跡、勢子に追い出し、おとりや餌による誘引、笛を使った誘引など</a:t>
            </a:r>
            <a:endParaRPr lang="en-US" altLang="ja-JP" sz="2400" dirty="0">
              <a:latin typeface="UD デジタル 教科書体 NK" panose="02020400000000000000" pitchFamily="18" charset="-128"/>
              <a:ea typeface="UD デジタル 教科書体 NK" panose="02020400000000000000" pitchFamily="18" charset="-128"/>
            </a:endParaRPr>
          </a:p>
          <a:p>
            <a:endParaRPr lang="en-US" altLang="ja-JP" sz="2800" dirty="0"/>
          </a:p>
          <a:p>
            <a:endParaRPr lang="en-US" altLang="ja-JP" sz="2800" dirty="0"/>
          </a:p>
          <a:p>
            <a:endParaRPr kumimoji="1" lang="en-US" altLang="ja-JP" sz="2800" dirty="0"/>
          </a:p>
          <a:p>
            <a:endParaRPr kumimoji="1" lang="en-US" altLang="ja-JP" dirty="0"/>
          </a:p>
          <a:p>
            <a:endParaRPr kumimoji="1" lang="ja-JP" altLang="en-US" dirty="0"/>
          </a:p>
        </p:txBody>
      </p:sp>
      <p:sp>
        <p:nvSpPr>
          <p:cNvPr id="4" name="テキスト ボックス 3">
            <a:extLst>
              <a:ext uri="{FF2B5EF4-FFF2-40B4-BE49-F238E27FC236}">
                <a16:creationId xmlns:a16="http://schemas.microsoft.com/office/drawing/2014/main" id="{772C1137-EE2C-8788-6CBF-415CF012C236}"/>
              </a:ext>
            </a:extLst>
          </p:cNvPr>
          <p:cNvSpPr txBox="1"/>
          <p:nvPr/>
        </p:nvSpPr>
        <p:spPr>
          <a:xfrm>
            <a:off x="2667897" y="647850"/>
            <a:ext cx="5872148" cy="707886"/>
          </a:xfrm>
          <a:prstGeom prst="rect">
            <a:avLst/>
          </a:prstGeom>
          <a:noFill/>
        </p:spPr>
        <p:txBody>
          <a:bodyPr wrap="square" rtlCol="0">
            <a:spAutoFit/>
          </a:bodyPr>
          <a:lstStyle/>
          <a:p>
            <a:r>
              <a:rPr kumimoji="1" lang="ja-JP" altLang="en-US" sz="2000" dirty="0">
                <a:solidFill>
                  <a:schemeClr val="accent2">
                    <a:lumMod val="75000"/>
                  </a:schemeClr>
                </a:solidFill>
                <a:latin typeface="UD デジタル 教科書体 NP" panose="02020400000000000000" pitchFamily="18" charset="-128"/>
                <a:ea typeface="UD デジタル 教科書体 NP" panose="02020400000000000000" pitchFamily="18" charset="-128"/>
              </a:rPr>
              <a:t>★許可された種類・期間・方法以外で野生鳥獣を捕獲することはできない。</a:t>
            </a:r>
          </a:p>
        </p:txBody>
      </p:sp>
    </p:spTree>
    <p:extLst>
      <p:ext uri="{BB962C8B-B14F-4D97-AF65-F5344CB8AC3E}">
        <p14:creationId xmlns:p14="http://schemas.microsoft.com/office/powerpoint/2010/main" val="2214197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kakuma\Desktop\狩猟サミット用写真仮保管\イケメンすぎる前PB26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482" y="385998"/>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594812" y="385998"/>
            <a:ext cx="7408877" cy="1077218"/>
          </a:xfrm>
          <a:prstGeom prst="rect">
            <a:avLst/>
          </a:prstGeom>
        </p:spPr>
        <p:txBody>
          <a:bodyPr wrap="square">
            <a:spAutoFit/>
          </a:bodyPr>
          <a:lstStyle/>
          <a:p>
            <a:pPr>
              <a:defRPr/>
            </a:pPr>
            <a:r>
              <a:rPr lang="ja-JP" altLang="en-US" sz="3200" dirty="0">
                <a:solidFill>
                  <a:srgbClr val="C00000"/>
                </a:solidFill>
                <a:latin typeface="UD デジタル 教科書体 NK-B" panose="02020700000000000000" pitchFamily="18" charset="-128"/>
                <a:ea typeface="UD デジタル 教科書体 NK-B" panose="02020700000000000000" pitchFamily="18" charset="-128"/>
              </a:rPr>
              <a:t>狩猟は厳しい法規制の下で許されている</a:t>
            </a:r>
            <a:endParaRPr lang="en-US" altLang="ja-JP" sz="3200" dirty="0">
              <a:solidFill>
                <a:srgbClr val="C00000"/>
              </a:solidFill>
              <a:latin typeface="UD デジタル 教科書体 NK-B" panose="02020700000000000000" pitchFamily="18" charset="-128"/>
              <a:ea typeface="UD デジタル 教科書体 NK-B" panose="02020700000000000000" pitchFamily="18" charset="-128"/>
            </a:endParaRPr>
          </a:p>
          <a:p>
            <a:pPr>
              <a:defRPr/>
            </a:pPr>
            <a:endParaRPr lang="en-US" altLang="ja-JP" sz="3200" dirty="0">
              <a:solidFill>
                <a:srgbClr val="FF0000"/>
              </a:solidFill>
              <a:effectLst>
                <a:outerShdw blurRad="38100" dist="38100" dir="2700000" algn="tl">
                  <a:srgbClr val="000000">
                    <a:alpha val="43137"/>
                  </a:srgbClr>
                </a:outerShdw>
              </a:effectLst>
              <a:latin typeface="Arial" charset="0"/>
            </a:endParaRPr>
          </a:p>
        </p:txBody>
      </p:sp>
      <p:sp>
        <p:nvSpPr>
          <p:cNvPr id="3" name="テキスト ボックス 2"/>
          <p:cNvSpPr txBox="1"/>
          <p:nvPr/>
        </p:nvSpPr>
        <p:spPr>
          <a:xfrm>
            <a:off x="902196" y="1795287"/>
            <a:ext cx="6726521" cy="4647426"/>
          </a:xfrm>
          <a:prstGeom prst="rect">
            <a:avLst/>
          </a:prstGeom>
          <a:noFill/>
        </p:spPr>
        <p:txBody>
          <a:bodyPr wrap="none" rtlCol="0">
            <a:spAutoFit/>
          </a:bodyPr>
          <a:lstStyle/>
          <a:p>
            <a:r>
              <a:rPr lang="ja-JP" altLang="en-US" sz="2400" b="1" dirty="0">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＜法律＞</a:t>
            </a:r>
            <a:endParaRPr lang="en-US" altLang="ja-JP" sz="2400" b="1" dirty="0">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endParaRPr>
          </a:p>
          <a:p>
            <a:r>
              <a:rPr kumimoji="1"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鳥獣の保護と管理及び狩猟の適正化に関する法律</a:t>
            </a:r>
            <a:endParaRPr kumimoji="1"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・銃刀法</a:t>
            </a:r>
            <a:endParaRPr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kumimoji="1"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・火薬取締法など</a:t>
            </a:r>
            <a:endParaRPr kumimoji="1"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endParaRPr kumimoji="1"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lang="ja-JP" altLang="en-US" sz="2400" dirty="0">
                <a:latin typeface="UD デジタル 教科書体 NK" panose="02020400000000000000" pitchFamily="18" charset="-128"/>
                <a:ea typeface="UD デジタル 教科書体 NK" panose="02020400000000000000" pitchFamily="18" charset="-128"/>
              </a:rPr>
              <a:t>＜</a:t>
            </a:r>
            <a:r>
              <a:rPr lang="ja-JP" altLang="en-US" sz="2400" b="1" dirty="0">
                <a:latin typeface="UD デジタル 教科書体 NK" panose="02020400000000000000" pitchFamily="18" charset="-128"/>
                <a:ea typeface="UD デジタル 教科書体 NK" panose="02020400000000000000" pitchFamily="18" charset="-128"/>
              </a:rPr>
              <a:t>免許の種類＞</a:t>
            </a:r>
            <a:endParaRPr lang="en-US" altLang="ja-JP" sz="2400" b="1" dirty="0">
              <a:latin typeface="UD デジタル 教科書体 NK" panose="02020400000000000000" pitchFamily="18" charset="-128"/>
              <a:ea typeface="UD デジタル 教科書体 NK" panose="02020400000000000000" pitchFamily="18" charset="-128"/>
            </a:endParaRPr>
          </a:p>
          <a:p>
            <a:r>
              <a:rPr kumimoji="1"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●銃　空気銃</a:t>
            </a:r>
            <a:endParaRPr kumimoji="1"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　　　　装薬銃→ライフル</a:t>
            </a:r>
            <a:endParaRPr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kumimoji="1"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●わな　箱</a:t>
            </a:r>
            <a:r>
              <a:rPr kumimoji="1" lang="ja-JP" altLang="en-US" sz="2400" dirty="0" err="1">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わな</a:t>
            </a:r>
            <a:endParaRPr kumimoji="1"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　　　　　くくりわな</a:t>
            </a:r>
            <a:endParaRPr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kumimoji="1" lang="ja-JP" altLang="en-US"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rPr>
              <a:t>●網　　無双網、投げ網など</a:t>
            </a:r>
            <a:endParaRPr kumimoji="1" lang="en-US" altLang="ja-JP" sz="24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endParaRPr kumimoji="1" lang="en-US" altLang="ja-JP" sz="800" dirty="0">
              <a:effectLst>
                <a:outerShdw blurRad="38100" dist="38100" dir="2700000" algn="tl">
                  <a:srgbClr val="000000">
                    <a:alpha val="43137"/>
                  </a:srgbClr>
                </a:outerShdw>
              </a:effectLst>
              <a:highlight>
                <a:srgbClr val="FFFF00"/>
              </a:highlight>
              <a:latin typeface="UD デジタル 教科書体 NK" panose="02020400000000000000" pitchFamily="18" charset="-128"/>
              <a:ea typeface="UD デジタル 教科書体 NK" panose="02020400000000000000" pitchFamily="18" charset="-128"/>
            </a:endParaRPr>
          </a:p>
          <a:p>
            <a:r>
              <a:rPr kumimoji="1" lang="ja-JP" altLang="en-US" sz="2400" dirty="0">
                <a:effectLst>
                  <a:outerShdw blurRad="38100" dist="38100" dir="2700000" algn="tl">
                    <a:srgbClr val="000000">
                      <a:alpha val="43137"/>
                    </a:srgbClr>
                  </a:outerShdw>
                </a:effectLst>
                <a:highlight>
                  <a:srgbClr val="00FFFF"/>
                </a:highlight>
                <a:latin typeface="UD デジタル 教科書体 NK" panose="02020400000000000000" pitchFamily="18" charset="-128"/>
                <a:ea typeface="UD デジタル 教科書体 NK" panose="02020400000000000000" pitchFamily="18" charset="-128"/>
              </a:rPr>
              <a:t>すべての狩猟に免許が必要！</a:t>
            </a:r>
          </a:p>
        </p:txBody>
      </p:sp>
    </p:spTree>
    <p:extLst>
      <p:ext uri="{BB962C8B-B14F-4D97-AF65-F5344CB8AC3E}">
        <p14:creationId xmlns:p14="http://schemas.microsoft.com/office/powerpoint/2010/main" val="2563768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466" y="0"/>
            <a:ext cx="4851067" cy="6858000"/>
          </a:xfrm>
          <a:prstGeom prst="rect">
            <a:avLst/>
          </a:prstGeom>
        </p:spPr>
      </p:pic>
      <p:sp>
        <p:nvSpPr>
          <p:cNvPr id="3" name="正方形/長方形 2"/>
          <p:cNvSpPr/>
          <p:nvPr/>
        </p:nvSpPr>
        <p:spPr>
          <a:xfrm>
            <a:off x="4765183" y="1262129"/>
            <a:ext cx="1146220" cy="180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endParaRPr>
          </a:p>
        </p:txBody>
      </p:sp>
      <p:sp>
        <p:nvSpPr>
          <p:cNvPr id="4" name="テキスト ボックス 3">
            <a:extLst>
              <a:ext uri="{FF2B5EF4-FFF2-40B4-BE49-F238E27FC236}">
                <a16:creationId xmlns:a16="http://schemas.microsoft.com/office/drawing/2014/main" id="{D60CDCEA-9C53-80FB-7EF8-CBE908192E82}"/>
              </a:ext>
            </a:extLst>
          </p:cNvPr>
          <p:cNvSpPr txBox="1"/>
          <p:nvPr/>
        </p:nvSpPr>
        <p:spPr>
          <a:xfrm rot="20384583">
            <a:off x="4352926" y="5486400"/>
            <a:ext cx="2456122" cy="369332"/>
          </a:xfrm>
          <a:prstGeom prst="rect">
            <a:avLst/>
          </a:prstGeom>
          <a:noFill/>
        </p:spPr>
        <p:txBody>
          <a:bodyPr wrap="none" rtlCol="0">
            <a:spAutoFit/>
          </a:bodyPr>
          <a:lstStyle/>
          <a:p>
            <a:r>
              <a:rPr kumimoji="1" lang="ja-JP" altLang="en-US" b="1" dirty="0">
                <a:solidFill>
                  <a:srgbClr val="FF0000"/>
                </a:solidFill>
                <a:highlight>
                  <a:srgbClr val="FFFF00"/>
                </a:highlight>
              </a:rPr>
              <a:t>失効してしまいました！</a:t>
            </a:r>
          </a:p>
        </p:txBody>
      </p:sp>
    </p:spTree>
    <p:extLst>
      <p:ext uri="{BB962C8B-B14F-4D97-AF65-F5344CB8AC3E}">
        <p14:creationId xmlns:p14="http://schemas.microsoft.com/office/powerpoint/2010/main" val="439526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18" y="496777"/>
            <a:ext cx="8567963" cy="5711975"/>
          </a:xfrm>
          <a:prstGeom prst="rect">
            <a:avLst/>
          </a:prstGeom>
        </p:spPr>
      </p:pic>
      <p:sp>
        <p:nvSpPr>
          <p:cNvPr id="4" name="テキスト ボックス 3"/>
          <p:cNvSpPr txBox="1"/>
          <p:nvPr/>
        </p:nvSpPr>
        <p:spPr>
          <a:xfrm>
            <a:off x="862378" y="797993"/>
            <a:ext cx="2225289" cy="584775"/>
          </a:xfrm>
          <a:prstGeom prst="rect">
            <a:avLst/>
          </a:prstGeom>
          <a:noFill/>
        </p:spPr>
        <p:txBody>
          <a:bodyPr wrap="none" rtlCol="0">
            <a:spAutoFit/>
          </a:bodyPr>
          <a:lstStyle/>
          <a:p>
            <a:r>
              <a:rPr kumimoji="1" lang="ja-JP" altLang="en-US" sz="3200" b="1" dirty="0">
                <a:solidFill>
                  <a:schemeClr val="bg1"/>
                </a:solidFill>
                <a:latin typeface="UD デジタル 教科書体 NK-B" panose="02020700000000000000" pitchFamily="18" charset="-128"/>
                <a:ea typeface="UD デジタル 教科書体 NK-B" panose="02020700000000000000" pitchFamily="18" charset="-128"/>
              </a:rPr>
              <a:t>猟のしくみ　</a:t>
            </a:r>
          </a:p>
        </p:txBody>
      </p:sp>
      <p:sp>
        <p:nvSpPr>
          <p:cNvPr id="2" name="テキスト ボックス 1">
            <a:extLst>
              <a:ext uri="{FF2B5EF4-FFF2-40B4-BE49-F238E27FC236}">
                <a16:creationId xmlns:a16="http://schemas.microsoft.com/office/drawing/2014/main" id="{BAD2D296-8E19-4694-B53E-78D68415F52B}"/>
              </a:ext>
            </a:extLst>
          </p:cNvPr>
          <p:cNvSpPr txBox="1"/>
          <p:nvPr/>
        </p:nvSpPr>
        <p:spPr>
          <a:xfrm>
            <a:off x="1975022" y="5623977"/>
            <a:ext cx="4841390" cy="461665"/>
          </a:xfrm>
          <a:prstGeom prst="rect">
            <a:avLst/>
          </a:prstGeom>
          <a:noFill/>
        </p:spPr>
        <p:txBody>
          <a:bodyPr wrap="none" rtlCol="0">
            <a:spAutoFit/>
          </a:bodyPr>
          <a:lstStyle/>
          <a:p>
            <a:r>
              <a:rPr kumimoji="1" lang="ja-JP" altLang="en-US" sz="2400" b="1" dirty="0">
                <a:solidFill>
                  <a:srgbClr val="FFFF00"/>
                </a:solidFill>
                <a:latin typeface="UD デジタル 教科書体 NK" panose="02020400000000000000" pitchFamily="18" charset="-128"/>
                <a:ea typeface="UD デジタル 教科書体 NK" panose="02020400000000000000" pitchFamily="18" charset="-128"/>
              </a:rPr>
              <a:t>巻き狩り（グループ猟＝犬を使う例）</a:t>
            </a:r>
          </a:p>
        </p:txBody>
      </p:sp>
    </p:spTree>
    <p:extLst>
      <p:ext uri="{BB962C8B-B14F-4D97-AF65-F5344CB8AC3E}">
        <p14:creationId xmlns:p14="http://schemas.microsoft.com/office/powerpoint/2010/main" val="116874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5"/>
          <p:cNvSpPr/>
          <p:nvPr/>
        </p:nvSpPr>
        <p:spPr>
          <a:xfrm>
            <a:off x="0" y="560516"/>
            <a:ext cx="8925636" cy="3239226"/>
          </a:xfrm>
          <a:custGeom>
            <a:avLst/>
            <a:gdLst>
              <a:gd name="connsiteX0" fmla="*/ 0 w 9034817"/>
              <a:gd name="connsiteY0" fmla="*/ 727852 h 2465825"/>
              <a:gd name="connsiteX1" fmla="*/ 2060812 w 9034817"/>
              <a:gd name="connsiteY1" fmla="*/ 4521 h 2465825"/>
              <a:gd name="connsiteX2" fmla="*/ 2224585 w 9034817"/>
              <a:gd name="connsiteY2" fmla="*/ 427602 h 2465825"/>
              <a:gd name="connsiteX3" fmla="*/ 2961564 w 9034817"/>
              <a:gd name="connsiteY3" fmla="*/ 564079 h 2465825"/>
              <a:gd name="connsiteX4" fmla="*/ 4626591 w 9034817"/>
              <a:gd name="connsiteY4" fmla="*/ 427602 h 2465825"/>
              <a:gd name="connsiteX5" fmla="*/ 4681182 w 9034817"/>
              <a:gd name="connsiteY5" fmla="*/ 413954 h 2465825"/>
              <a:gd name="connsiteX6" fmla="*/ 5500047 w 9034817"/>
              <a:gd name="connsiteY6" fmla="*/ 427602 h 2465825"/>
              <a:gd name="connsiteX7" fmla="*/ 6182435 w 9034817"/>
              <a:gd name="connsiteY7" fmla="*/ 782443 h 2465825"/>
              <a:gd name="connsiteX8" fmla="*/ 6318913 w 9034817"/>
              <a:gd name="connsiteY8" fmla="*/ 877978 h 2465825"/>
              <a:gd name="connsiteX9" fmla="*/ 7301552 w 9034817"/>
              <a:gd name="connsiteY9" fmla="*/ 959864 h 2465825"/>
              <a:gd name="connsiteX10" fmla="*/ 7478973 w 9034817"/>
              <a:gd name="connsiteY10" fmla="*/ 987160 h 2465825"/>
              <a:gd name="connsiteX11" fmla="*/ 7929349 w 9034817"/>
              <a:gd name="connsiteY11" fmla="*/ 1246467 h 2465825"/>
              <a:gd name="connsiteX12" fmla="*/ 8079474 w 9034817"/>
              <a:gd name="connsiteY12" fmla="*/ 1423888 h 2465825"/>
              <a:gd name="connsiteX13" fmla="*/ 8516203 w 9034817"/>
              <a:gd name="connsiteY13" fmla="*/ 1956151 h 2465825"/>
              <a:gd name="connsiteX14" fmla="*/ 8570794 w 9034817"/>
              <a:gd name="connsiteY14" fmla="*/ 2188163 h 2465825"/>
              <a:gd name="connsiteX15" fmla="*/ 8898340 w 9034817"/>
              <a:gd name="connsiteY15" fmla="*/ 2297345 h 2465825"/>
              <a:gd name="connsiteX16" fmla="*/ 8993874 w 9034817"/>
              <a:gd name="connsiteY16" fmla="*/ 2392879 h 2465825"/>
              <a:gd name="connsiteX17" fmla="*/ 9021170 w 9034817"/>
              <a:gd name="connsiteY17" fmla="*/ 2461118 h 2465825"/>
              <a:gd name="connsiteX18" fmla="*/ 9007522 w 9034817"/>
              <a:gd name="connsiteY18" fmla="*/ 2447470 h 2465825"/>
              <a:gd name="connsiteX19" fmla="*/ 9007522 w 9034817"/>
              <a:gd name="connsiteY19" fmla="*/ 2461118 h 2465825"/>
              <a:gd name="connsiteX20" fmla="*/ 8980226 w 9034817"/>
              <a:gd name="connsiteY20" fmla="*/ 2351936 h 2465825"/>
              <a:gd name="connsiteX21" fmla="*/ 8993874 w 9034817"/>
              <a:gd name="connsiteY21" fmla="*/ 2379231 h 2465825"/>
              <a:gd name="connsiteX22" fmla="*/ 9034817 w 9034817"/>
              <a:gd name="connsiteY22" fmla="*/ 2461118 h 246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34817" h="2465825">
                <a:moveTo>
                  <a:pt x="0" y="727852"/>
                </a:moveTo>
                <a:cubicBezTo>
                  <a:pt x="845024" y="391207"/>
                  <a:pt x="1690048" y="54563"/>
                  <a:pt x="2060812" y="4521"/>
                </a:cubicBezTo>
                <a:cubicBezTo>
                  <a:pt x="2431576" y="-45521"/>
                  <a:pt x="2074460" y="334342"/>
                  <a:pt x="2224585" y="427602"/>
                </a:cubicBezTo>
                <a:cubicBezTo>
                  <a:pt x="2374710" y="520862"/>
                  <a:pt x="2561230" y="564079"/>
                  <a:pt x="2961564" y="564079"/>
                </a:cubicBezTo>
                <a:cubicBezTo>
                  <a:pt x="3361898" y="564079"/>
                  <a:pt x="4339988" y="452623"/>
                  <a:pt x="4626591" y="427602"/>
                </a:cubicBezTo>
                <a:cubicBezTo>
                  <a:pt x="4913194" y="402581"/>
                  <a:pt x="4535606" y="413954"/>
                  <a:pt x="4681182" y="413954"/>
                </a:cubicBezTo>
                <a:cubicBezTo>
                  <a:pt x="4826758" y="413954"/>
                  <a:pt x="5249838" y="366187"/>
                  <a:pt x="5500047" y="427602"/>
                </a:cubicBezTo>
                <a:cubicBezTo>
                  <a:pt x="5750256" y="489017"/>
                  <a:pt x="6045957" y="707380"/>
                  <a:pt x="6182435" y="782443"/>
                </a:cubicBezTo>
                <a:cubicBezTo>
                  <a:pt x="6318913" y="857506"/>
                  <a:pt x="6132394" y="848408"/>
                  <a:pt x="6318913" y="877978"/>
                </a:cubicBezTo>
                <a:cubicBezTo>
                  <a:pt x="6505433" y="907548"/>
                  <a:pt x="7108209" y="941667"/>
                  <a:pt x="7301552" y="959864"/>
                </a:cubicBezTo>
                <a:cubicBezTo>
                  <a:pt x="7494895" y="978061"/>
                  <a:pt x="7374340" y="939393"/>
                  <a:pt x="7478973" y="987160"/>
                </a:cubicBezTo>
                <a:cubicBezTo>
                  <a:pt x="7583606" y="1034927"/>
                  <a:pt x="7829266" y="1173679"/>
                  <a:pt x="7929349" y="1246467"/>
                </a:cubicBezTo>
                <a:cubicBezTo>
                  <a:pt x="8029432" y="1319255"/>
                  <a:pt x="8079474" y="1423888"/>
                  <a:pt x="8079474" y="1423888"/>
                </a:cubicBezTo>
                <a:cubicBezTo>
                  <a:pt x="8177283" y="1542169"/>
                  <a:pt x="8434316" y="1828772"/>
                  <a:pt x="8516203" y="1956151"/>
                </a:cubicBezTo>
                <a:cubicBezTo>
                  <a:pt x="8598090" y="2083530"/>
                  <a:pt x="8507105" y="2131297"/>
                  <a:pt x="8570794" y="2188163"/>
                </a:cubicBezTo>
                <a:cubicBezTo>
                  <a:pt x="8634483" y="2245029"/>
                  <a:pt x="8827827" y="2263226"/>
                  <a:pt x="8898340" y="2297345"/>
                </a:cubicBezTo>
                <a:cubicBezTo>
                  <a:pt x="8968853" y="2331464"/>
                  <a:pt x="8973402" y="2365584"/>
                  <a:pt x="8993874" y="2392879"/>
                </a:cubicBezTo>
                <a:cubicBezTo>
                  <a:pt x="9014346" y="2420174"/>
                  <a:pt x="9018895" y="2452019"/>
                  <a:pt x="9021170" y="2461118"/>
                </a:cubicBezTo>
                <a:cubicBezTo>
                  <a:pt x="9023445" y="2470217"/>
                  <a:pt x="9009797" y="2447470"/>
                  <a:pt x="9007522" y="2447470"/>
                </a:cubicBezTo>
                <a:cubicBezTo>
                  <a:pt x="9005247" y="2447470"/>
                  <a:pt x="9012071" y="2477040"/>
                  <a:pt x="9007522" y="2461118"/>
                </a:cubicBezTo>
                <a:cubicBezTo>
                  <a:pt x="9002973" y="2445196"/>
                  <a:pt x="8982501" y="2365584"/>
                  <a:pt x="8980226" y="2351936"/>
                </a:cubicBezTo>
                <a:cubicBezTo>
                  <a:pt x="8977951" y="2338288"/>
                  <a:pt x="8993874" y="2379231"/>
                  <a:pt x="8993874" y="2379231"/>
                </a:cubicBezTo>
                <a:cubicBezTo>
                  <a:pt x="9002973" y="2397428"/>
                  <a:pt x="9025719" y="2452019"/>
                  <a:pt x="9034817" y="246111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rot="9338515">
            <a:off x="2398555" y="152955"/>
            <a:ext cx="1740354" cy="1433963"/>
          </a:xfrm>
          <a:custGeom>
            <a:avLst/>
            <a:gdLst>
              <a:gd name="connsiteX0" fmla="*/ 0 w 878194"/>
              <a:gd name="connsiteY0" fmla="*/ 0 h 777922"/>
              <a:gd name="connsiteX1" fmla="*/ 668740 w 878194"/>
              <a:gd name="connsiteY1" fmla="*/ 518615 h 777922"/>
              <a:gd name="connsiteX2" fmla="*/ 859809 w 878194"/>
              <a:gd name="connsiteY2" fmla="*/ 750627 h 777922"/>
              <a:gd name="connsiteX3" fmla="*/ 859809 w 878194"/>
              <a:gd name="connsiteY3" fmla="*/ 764275 h 777922"/>
            </a:gdLst>
            <a:ahLst/>
            <a:cxnLst>
              <a:cxn ang="0">
                <a:pos x="connsiteX0" y="connsiteY0"/>
              </a:cxn>
              <a:cxn ang="0">
                <a:pos x="connsiteX1" y="connsiteY1"/>
              </a:cxn>
              <a:cxn ang="0">
                <a:pos x="connsiteX2" y="connsiteY2"/>
              </a:cxn>
              <a:cxn ang="0">
                <a:pos x="connsiteX3" y="connsiteY3"/>
              </a:cxn>
            </a:cxnLst>
            <a:rect l="l" t="t" r="r" b="b"/>
            <a:pathLst>
              <a:path w="878194" h="777922">
                <a:moveTo>
                  <a:pt x="0" y="0"/>
                </a:moveTo>
                <a:cubicBezTo>
                  <a:pt x="262719" y="196755"/>
                  <a:pt x="525438" y="393510"/>
                  <a:pt x="668740" y="518615"/>
                </a:cubicBezTo>
                <a:cubicBezTo>
                  <a:pt x="812042" y="643720"/>
                  <a:pt x="827964" y="709684"/>
                  <a:pt x="859809" y="750627"/>
                </a:cubicBezTo>
                <a:cubicBezTo>
                  <a:pt x="891654" y="791570"/>
                  <a:pt x="875731" y="777922"/>
                  <a:pt x="859809" y="76427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H="1">
            <a:off x="1844196" y="1296537"/>
            <a:ext cx="728934" cy="90180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844196" y="2183894"/>
            <a:ext cx="1235311" cy="12896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124113" y="3475867"/>
            <a:ext cx="510110" cy="177201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flipH="1" flipV="1">
            <a:off x="3079507" y="3483408"/>
            <a:ext cx="2053721" cy="266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1966913" y="3473528"/>
            <a:ext cx="1142972" cy="7973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6" idx="8"/>
          </p:cNvCxnSpPr>
          <p:nvPr/>
        </p:nvCxnSpPr>
        <p:spPr>
          <a:xfrm flipH="1">
            <a:off x="5136824" y="1713870"/>
            <a:ext cx="1105728" cy="17702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1039935" y="4261787"/>
            <a:ext cx="919232" cy="13479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flipV="1">
            <a:off x="5634222" y="5242115"/>
            <a:ext cx="1797111" cy="3833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634223" y="5256117"/>
            <a:ext cx="33271" cy="11117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311148" y="2198346"/>
            <a:ext cx="1529656" cy="11285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2242939" y="1978667"/>
            <a:ext cx="705006" cy="29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cxnSpLocks/>
          </p:cNvCxnSpPr>
          <p:nvPr/>
        </p:nvCxnSpPr>
        <p:spPr>
          <a:xfrm flipH="1">
            <a:off x="5637179" y="2932848"/>
            <a:ext cx="388357" cy="871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6" name="図 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67970" y="1750532"/>
            <a:ext cx="859809" cy="552495"/>
          </a:xfrm>
          <a:prstGeom prst="rect">
            <a:avLst/>
          </a:prstGeom>
        </p:spPr>
      </p:pic>
      <p:cxnSp>
        <p:nvCxnSpPr>
          <p:cNvPr id="49" name="直線矢印コネクタ 48"/>
          <p:cNvCxnSpPr/>
          <p:nvPr/>
        </p:nvCxnSpPr>
        <p:spPr>
          <a:xfrm flipH="1" flipV="1">
            <a:off x="3870459" y="3650084"/>
            <a:ext cx="690700" cy="19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5667494" y="4092468"/>
            <a:ext cx="131319" cy="6400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2365905" y="2781999"/>
            <a:ext cx="565716" cy="467619"/>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67" name="図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1253" y="738873"/>
            <a:ext cx="1454780" cy="1038453"/>
          </a:xfrm>
          <a:prstGeom prst="rect">
            <a:avLst/>
          </a:prstGeom>
        </p:spPr>
      </p:pic>
      <p:pic>
        <p:nvPicPr>
          <p:cNvPr id="70" name="図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40095">
            <a:off x="7855172" y="3799742"/>
            <a:ext cx="1370861" cy="978550"/>
          </a:xfrm>
          <a:prstGeom prst="rect">
            <a:avLst/>
          </a:prstGeom>
        </p:spPr>
      </p:pic>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678" y="149274"/>
            <a:ext cx="1230249" cy="878178"/>
          </a:xfrm>
          <a:prstGeom prst="rect">
            <a:avLst/>
          </a:prstGeom>
        </p:spPr>
      </p:pic>
      <p:pic>
        <p:nvPicPr>
          <p:cNvPr id="72" name="図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9305" y="3656639"/>
            <a:ext cx="458271" cy="419336"/>
          </a:xfrm>
          <a:prstGeom prst="rect">
            <a:avLst/>
          </a:prstGeom>
        </p:spPr>
      </p:pic>
      <p:pic>
        <p:nvPicPr>
          <p:cNvPr id="74" name="図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652" y="5116463"/>
            <a:ext cx="458271" cy="419336"/>
          </a:xfrm>
          <a:prstGeom prst="rect">
            <a:avLst/>
          </a:prstGeom>
        </p:spPr>
      </p:pic>
      <p:pic>
        <p:nvPicPr>
          <p:cNvPr id="75" name="図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2544" y="1712423"/>
            <a:ext cx="458271" cy="459165"/>
          </a:xfrm>
          <a:prstGeom prst="rect">
            <a:avLst/>
          </a:prstGeom>
        </p:spPr>
      </p:pic>
      <p:sp>
        <p:nvSpPr>
          <p:cNvPr id="77" name="テキスト ボックス 76"/>
          <p:cNvSpPr txBox="1"/>
          <p:nvPr/>
        </p:nvSpPr>
        <p:spPr>
          <a:xfrm>
            <a:off x="244382" y="5911478"/>
            <a:ext cx="3877985" cy="584775"/>
          </a:xfrm>
          <a:prstGeom prst="rect">
            <a:avLst/>
          </a:prstGeom>
          <a:noFill/>
        </p:spPr>
        <p:txBody>
          <a:bodyPr wrap="none" rtlCol="0">
            <a:spAutoFit/>
          </a:bodyPr>
          <a:lstStyle/>
          <a:p>
            <a:r>
              <a:rPr kumimoji="1" lang="ja-JP" altLang="en-US" sz="3200" dirty="0">
                <a:latin typeface="UD デジタル 教科書体 NP" panose="02020400000000000000" pitchFamily="18" charset="-128"/>
                <a:ea typeface="UD デジタル 教科書体 NP" panose="02020400000000000000" pitchFamily="18" charset="-128"/>
              </a:rPr>
              <a:t>巻き狩りのイメージ</a:t>
            </a:r>
          </a:p>
        </p:txBody>
      </p:sp>
      <p:cxnSp>
        <p:nvCxnSpPr>
          <p:cNvPr id="79" name="直線コネクタ 78"/>
          <p:cNvCxnSpPr/>
          <p:nvPr/>
        </p:nvCxnSpPr>
        <p:spPr>
          <a:xfrm>
            <a:off x="5681909" y="6367849"/>
            <a:ext cx="414186" cy="2389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36086" flipH="1">
            <a:off x="1771685" y="4456312"/>
            <a:ext cx="859809" cy="552495"/>
          </a:xfrm>
          <a:prstGeom prst="rect">
            <a:avLst/>
          </a:prstGeom>
        </p:spPr>
      </p:pic>
      <p:pic>
        <p:nvPicPr>
          <p:cNvPr id="36" name="図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36086" flipH="1">
            <a:off x="955800" y="1558665"/>
            <a:ext cx="859809" cy="552495"/>
          </a:xfrm>
          <a:prstGeom prst="rect">
            <a:avLst/>
          </a:prstGeom>
        </p:spPr>
      </p:pic>
      <p:pic>
        <p:nvPicPr>
          <p:cNvPr id="37" name="図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36086" flipH="1">
            <a:off x="4680350" y="5639889"/>
            <a:ext cx="859809" cy="552495"/>
          </a:xfrm>
          <a:prstGeom prst="rect">
            <a:avLst/>
          </a:prstGeom>
        </p:spPr>
      </p:pic>
      <p:cxnSp>
        <p:nvCxnSpPr>
          <p:cNvPr id="3" name="直線矢印コネクタ 2">
            <a:extLst>
              <a:ext uri="{FF2B5EF4-FFF2-40B4-BE49-F238E27FC236}">
                <a16:creationId xmlns:a16="http://schemas.microsoft.com/office/drawing/2014/main" id="{265BDEDE-6E32-4792-A28B-D18AEA4CC824}"/>
              </a:ext>
            </a:extLst>
          </p:cNvPr>
          <p:cNvCxnSpPr>
            <a:cxnSpLocks/>
          </p:cNvCxnSpPr>
          <p:nvPr/>
        </p:nvCxnSpPr>
        <p:spPr>
          <a:xfrm>
            <a:off x="5634222" y="753602"/>
            <a:ext cx="254780" cy="1220945"/>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A4B23C2E-EDB0-489C-91E0-E07CD48891CD}"/>
              </a:ext>
            </a:extLst>
          </p:cNvPr>
          <p:cNvCxnSpPr>
            <a:cxnSpLocks/>
          </p:cNvCxnSpPr>
          <p:nvPr/>
        </p:nvCxnSpPr>
        <p:spPr>
          <a:xfrm flipH="1">
            <a:off x="2595443" y="753602"/>
            <a:ext cx="2739955" cy="642945"/>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65F45705-FDFB-4B9A-8FC6-C5A3C2CF07C1}"/>
              </a:ext>
            </a:extLst>
          </p:cNvPr>
          <p:cNvSpPr txBox="1"/>
          <p:nvPr/>
        </p:nvSpPr>
        <p:spPr>
          <a:xfrm>
            <a:off x="4546279" y="85551"/>
            <a:ext cx="2236510" cy="584775"/>
          </a:xfrm>
          <a:prstGeom prst="rect">
            <a:avLst/>
          </a:prstGeom>
          <a:noFill/>
        </p:spPr>
        <p:txBody>
          <a:bodyPr wrap="none" rtlCol="0">
            <a:spAutoFit/>
          </a:bodyPr>
          <a:lstStyle/>
          <a:p>
            <a:r>
              <a:rPr kumimoji="1" lang="ja-JP" altLang="en-US" sz="3200" b="1" dirty="0">
                <a:solidFill>
                  <a:srgbClr val="FF0000"/>
                </a:solidFill>
                <a:latin typeface="UD デジタル 教科書体 NP" panose="02020400000000000000" pitchFamily="18" charset="-128"/>
                <a:ea typeface="UD デジタル 教科書体 NP" panose="02020400000000000000" pitchFamily="18" charset="-128"/>
              </a:rPr>
              <a:t>けものみち</a:t>
            </a:r>
          </a:p>
        </p:txBody>
      </p:sp>
      <p:cxnSp>
        <p:nvCxnSpPr>
          <p:cNvPr id="50" name="直線矢印コネクタ 49">
            <a:extLst>
              <a:ext uri="{FF2B5EF4-FFF2-40B4-BE49-F238E27FC236}">
                <a16:creationId xmlns:a16="http://schemas.microsoft.com/office/drawing/2014/main" id="{BDB365D7-5DF8-4C76-9A68-B38F109EF8C7}"/>
              </a:ext>
            </a:extLst>
          </p:cNvPr>
          <p:cNvCxnSpPr>
            <a:cxnSpLocks/>
          </p:cNvCxnSpPr>
          <p:nvPr/>
        </p:nvCxnSpPr>
        <p:spPr>
          <a:xfrm flipH="1">
            <a:off x="2483980" y="4061788"/>
            <a:ext cx="607192" cy="3786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0" name="Picture 13" descr="MC90021292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8591" flipH="1">
            <a:off x="108521" y="765720"/>
            <a:ext cx="841314" cy="8456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3" descr="MC90021292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72866" y="3634128"/>
            <a:ext cx="932880" cy="93773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MC90021292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21631">
            <a:off x="6512025" y="5563259"/>
            <a:ext cx="750278" cy="937732"/>
          </a:xfrm>
          <a:prstGeom prst="rect">
            <a:avLst/>
          </a:prstGeom>
          <a:noFill/>
          <a:extLst>
            <a:ext uri="{909E8E84-426E-40DD-AFC4-6F175D3DCCD1}">
              <a14:hiddenFill xmlns:a14="http://schemas.microsoft.com/office/drawing/2010/main">
                <a:solidFill>
                  <a:srgbClr val="FFFFFF"/>
                </a:solidFill>
              </a14:hiddenFill>
            </a:ext>
          </a:extLst>
        </p:spPr>
      </p:pic>
      <p:sp>
        <p:nvSpPr>
          <p:cNvPr id="2" name="楕円 1">
            <a:extLst>
              <a:ext uri="{FF2B5EF4-FFF2-40B4-BE49-F238E27FC236}">
                <a16:creationId xmlns:a16="http://schemas.microsoft.com/office/drawing/2014/main" id="{0AD5983B-5A2E-4683-8286-47FBCE013256}"/>
              </a:ext>
            </a:extLst>
          </p:cNvPr>
          <p:cNvSpPr/>
          <p:nvPr/>
        </p:nvSpPr>
        <p:spPr>
          <a:xfrm>
            <a:off x="4001202" y="1306718"/>
            <a:ext cx="1419257" cy="986515"/>
          </a:xfrm>
          <a:prstGeom prst="ellipse">
            <a:avLst/>
          </a:prstGeom>
          <a:solidFill>
            <a:schemeClr val="accent6">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51C12C93-B50D-487C-AF38-7133A244E9A4}"/>
              </a:ext>
            </a:extLst>
          </p:cNvPr>
          <p:cNvSpPr/>
          <p:nvPr/>
        </p:nvSpPr>
        <p:spPr>
          <a:xfrm>
            <a:off x="6322886" y="1817939"/>
            <a:ext cx="1419257" cy="986515"/>
          </a:xfrm>
          <a:prstGeom prst="ellipse">
            <a:avLst/>
          </a:prstGeom>
          <a:solidFill>
            <a:schemeClr val="accent6">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寝屋</a:t>
            </a:r>
          </a:p>
        </p:txBody>
      </p:sp>
      <p:pic>
        <p:nvPicPr>
          <p:cNvPr id="45" name="図 44">
            <a:extLst>
              <a:ext uri="{FF2B5EF4-FFF2-40B4-BE49-F238E27FC236}">
                <a16:creationId xmlns:a16="http://schemas.microsoft.com/office/drawing/2014/main" id="{A0822985-8A37-4798-BA65-EF7BF600D2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5590" flipH="1">
            <a:off x="6153548" y="2729436"/>
            <a:ext cx="768668" cy="493930"/>
          </a:xfrm>
          <a:prstGeom prst="rect">
            <a:avLst/>
          </a:prstGeom>
        </p:spPr>
      </p:pic>
      <p:sp>
        <p:nvSpPr>
          <p:cNvPr id="51" name="楕円 50">
            <a:extLst>
              <a:ext uri="{FF2B5EF4-FFF2-40B4-BE49-F238E27FC236}">
                <a16:creationId xmlns:a16="http://schemas.microsoft.com/office/drawing/2014/main" id="{171CE1FE-363D-43B0-AEDC-6B9A6C5FCDCF}"/>
              </a:ext>
            </a:extLst>
          </p:cNvPr>
          <p:cNvSpPr/>
          <p:nvPr/>
        </p:nvSpPr>
        <p:spPr>
          <a:xfrm>
            <a:off x="6914633" y="2479960"/>
            <a:ext cx="1231078" cy="920271"/>
          </a:xfrm>
          <a:prstGeom prst="ellipse">
            <a:avLst/>
          </a:prstGeom>
          <a:solidFill>
            <a:schemeClr val="accent6">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3A5D746F-A4FB-40C7-8DF7-D26B6A12E4A5}"/>
              </a:ext>
            </a:extLst>
          </p:cNvPr>
          <p:cNvSpPr/>
          <p:nvPr/>
        </p:nvSpPr>
        <p:spPr>
          <a:xfrm>
            <a:off x="3945090" y="1869970"/>
            <a:ext cx="1419257" cy="986515"/>
          </a:xfrm>
          <a:prstGeom prst="ellipse">
            <a:avLst/>
          </a:prstGeom>
          <a:solidFill>
            <a:schemeClr val="accent6">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寝屋</a:t>
            </a:r>
          </a:p>
        </p:txBody>
      </p:sp>
      <p:pic>
        <p:nvPicPr>
          <p:cNvPr id="54" name="図 53">
            <a:extLst>
              <a:ext uri="{FF2B5EF4-FFF2-40B4-BE49-F238E27FC236}">
                <a16:creationId xmlns:a16="http://schemas.microsoft.com/office/drawing/2014/main" id="{3DADE16A-C1E1-4626-B543-9AFACEA6FB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1633" flipH="1">
            <a:off x="3904935" y="2796917"/>
            <a:ext cx="780024" cy="481839"/>
          </a:xfrm>
          <a:prstGeom prst="rect">
            <a:avLst/>
          </a:prstGeom>
        </p:spPr>
      </p:pic>
      <p:pic>
        <p:nvPicPr>
          <p:cNvPr id="5" name="グラフィックス 4">
            <a:extLst>
              <a:ext uri="{FF2B5EF4-FFF2-40B4-BE49-F238E27FC236}">
                <a16:creationId xmlns:a16="http://schemas.microsoft.com/office/drawing/2014/main" id="{6C4D9333-1F97-43B4-B75D-4C110EA32D1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 uri="{837473B0-CC2E-450A-ABE3-18F120FF3D39}">
                <a1611:picAttrSrcUrl xmlns:a1611="http://schemas.microsoft.com/office/drawing/2016/11/main" r:id="rId10"/>
              </a:ext>
            </a:extLst>
          </a:blip>
          <a:stretch>
            <a:fillRect/>
          </a:stretch>
        </p:blipFill>
        <p:spPr>
          <a:xfrm>
            <a:off x="2777656" y="2889915"/>
            <a:ext cx="336351" cy="336351"/>
          </a:xfrm>
          <a:prstGeom prst="rect">
            <a:avLst/>
          </a:prstGeom>
        </p:spPr>
      </p:pic>
      <p:sp>
        <p:nvSpPr>
          <p:cNvPr id="10" name="テキスト ボックス 9">
            <a:extLst>
              <a:ext uri="{FF2B5EF4-FFF2-40B4-BE49-F238E27FC236}">
                <a16:creationId xmlns:a16="http://schemas.microsoft.com/office/drawing/2014/main" id="{86FBF195-7C70-44F1-9A48-145FE6F30010}"/>
              </a:ext>
            </a:extLst>
          </p:cNvPr>
          <p:cNvSpPr txBox="1"/>
          <p:nvPr/>
        </p:nvSpPr>
        <p:spPr>
          <a:xfrm>
            <a:off x="1117437" y="6842652"/>
            <a:ext cx="6172200" cy="230832"/>
          </a:xfrm>
          <a:prstGeom prst="rect">
            <a:avLst/>
          </a:prstGeom>
          <a:noFill/>
        </p:spPr>
        <p:txBody>
          <a:bodyPr wrap="square" rtlCol="0">
            <a:spAutoFit/>
          </a:bodyPr>
          <a:lstStyle/>
          <a:p>
            <a:r>
              <a:rPr lang="ja-JP" altLang="en-US" sz="900">
                <a:hlinkClick r:id="rId10" tooltip="https://commons.wikimedia.org/wiki/File:Japan_road_sign_303.svg"/>
              </a:rPr>
              <a:t>この写真</a:t>
            </a:r>
            <a:r>
              <a:rPr lang="ja-JP" altLang="en-US" sz="900"/>
              <a:t> の作成者 不明な作成者 は </a:t>
            </a:r>
            <a:r>
              <a:rPr lang="ja-JP" altLang="en-US" sz="900">
                <a:hlinkClick r:id="rId11" tooltip="https://creativecommons.org/licenses/by-sa/3.0/"/>
              </a:rPr>
              <a:t>CC BY-SA</a:t>
            </a:r>
            <a:r>
              <a:rPr lang="ja-JP" altLang="en-US" sz="900"/>
              <a:t> のライセンスを許諾されています</a:t>
            </a:r>
          </a:p>
        </p:txBody>
      </p:sp>
      <p:sp>
        <p:nvSpPr>
          <p:cNvPr id="4" name="テキスト ボックス 3">
            <a:extLst>
              <a:ext uri="{FF2B5EF4-FFF2-40B4-BE49-F238E27FC236}">
                <a16:creationId xmlns:a16="http://schemas.microsoft.com/office/drawing/2014/main" id="{CA6BFD37-7EEB-889D-7F12-99B252323796}"/>
              </a:ext>
            </a:extLst>
          </p:cNvPr>
          <p:cNvSpPr txBox="1"/>
          <p:nvPr/>
        </p:nvSpPr>
        <p:spPr>
          <a:xfrm>
            <a:off x="5889002" y="1073893"/>
            <a:ext cx="1620957" cy="523220"/>
          </a:xfrm>
          <a:prstGeom prst="rect">
            <a:avLst/>
          </a:prstGeom>
          <a:noFill/>
        </p:spPr>
        <p:txBody>
          <a:bodyPr wrap="none" rtlCol="0">
            <a:spAutoFit/>
          </a:bodyPr>
          <a:lstStyle/>
          <a:p>
            <a:r>
              <a:rPr kumimoji="1" lang="ja-JP" altLang="en-US" sz="2800" b="1" dirty="0">
                <a:solidFill>
                  <a:schemeClr val="accent2">
                    <a:lumMod val="75000"/>
                  </a:schemeClr>
                </a:solidFill>
                <a:latin typeface="UD デジタル 教科書体 NP" panose="02020400000000000000" pitchFamily="18" charset="-128"/>
                <a:ea typeface="UD デジタル 教科書体 NP" panose="02020400000000000000" pitchFamily="18" charset="-128"/>
              </a:rPr>
              <a:t>山の尾根</a:t>
            </a:r>
          </a:p>
        </p:txBody>
      </p:sp>
    </p:spTree>
    <p:extLst>
      <p:ext uri="{BB962C8B-B14F-4D97-AF65-F5344CB8AC3E}">
        <p14:creationId xmlns:p14="http://schemas.microsoft.com/office/powerpoint/2010/main" val="2405030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23" y="351728"/>
            <a:ext cx="8326419" cy="5550946"/>
          </a:xfrm>
          <a:prstGeom prst="rect">
            <a:avLst/>
          </a:prstGeom>
        </p:spPr>
      </p:pic>
      <p:sp>
        <p:nvSpPr>
          <p:cNvPr id="2" name="テキスト ボックス 1">
            <a:extLst>
              <a:ext uri="{FF2B5EF4-FFF2-40B4-BE49-F238E27FC236}">
                <a16:creationId xmlns:a16="http://schemas.microsoft.com/office/drawing/2014/main" id="{95607A2D-EF44-4516-AE2C-6F73472DE0C1}"/>
              </a:ext>
            </a:extLst>
          </p:cNvPr>
          <p:cNvSpPr txBox="1"/>
          <p:nvPr/>
        </p:nvSpPr>
        <p:spPr>
          <a:xfrm>
            <a:off x="2178423" y="5902674"/>
            <a:ext cx="4787153" cy="338554"/>
          </a:xfrm>
          <a:prstGeom prst="rect">
            <a:avLst/>
          </a:prstGeom>
          <a:noFill/>
        </p:spPr>
        <p:txBody>
          <a:bodyPr wrap="square" rtlCol="0">
            <a:spAutoFit/>
          </a:bodyPr>
          <a:lstStyle/>
          <a:p>
            <a:r>
              <a:rPr kumimoji="1" lang="ja-JP" altLang="en-US" sz="1600" dirty="0">
                <a:latin typeface="UD デジタル 教科書体 NK" panose="02020400000000000000" pitchFamily="18" charset="-128"/>
                <a:ea typeface="UD デジタル 教科書体 NK" panose="02020400000000000000" pitchFamily="18" charset="-128"/>
              </a:rPr>
              <a:t>縄文時代から犬は飼われ、</a:t>
            </a:r>
            <a:r>
              <a:rPr lang="ja-JP" altLang="en-US" sz="1600" dirty="0">
                <a:latin typeface="UD デジタル 教科書体 NK" panose="02020400000000000000" pitchFamily="18" charset="-128"/>
                <a:ea typeface="UD デジタル 教科書体 NK" panose="02020400000000000000" pitchFamily="18" charset="-128"/>
              </a:rPr>
              <a:t>大切にされていた</a:t>
            </a:r>
            <a:endParaRPr kumimoji="1" lang="ja-JP" altLang="en-US" sz="1600" dirty="0">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1550629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90F326-DD44-FECA-E0AF-E65B7303FC01}"/>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96EAED23-4AD0-B2E1-69E5-92B246D780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2489" y="915337"/>
            <a:ext cx="7540988" cy="5027326"/>
          </a:xfrm>
          <a:prstGeom prst="rect">
            <a:avLst/>
          </a:prstGeom>
        </p:spPr>
      </p:pic>
    </p:spTree>
    <p:extLst>
      <p:ext uri="{BB962C8B-B14F-4D97-AF65-F5344CB8AC3E}">
        <p14:creationId xmlns:p14="http://schemas.microsoft.com/office/powerpoint/2010/main" val="270867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636E78-2B76-C1E4-BE8B-2909B730AD71}"/>
              </a:ext>
            </a:extLst>
          </p:cNvPr>
          <p:cNvPicPr>
            <a:picLocks noChangeAspect="1"/>
          </p:cNvPicPr>
          <p:nvPr/>
        </p:nvPicPr>
        <p:blipFill>
          <a:blip r:embed="rId2"/>
          <a:stretch>
            <a:fillRect/>
          </a:stretch>
        </p:blipFill>
        <p:spPr>
          <a:xfrm>
            <a:off x="97148" y="-50202"/>
            <a:ext cx="8949704" cy="6712278"/>
          </a:xfrm>
          <a:prstGeom prst="rect">
            <a:avLst/>
          </a:prstGeom>
        </p:spPr>
      </p:pic>
      <p:sp>
        <p:nvSpPr>
          <p:cNvPr id="6" name="楕円 5">
            <a:extLst>
              <a:ext uri="{FF2B5EF4-FFF2-40B4-BE49-F238E27FC236}">
                <a16:creationId xmlns:a16="http://schemas.microsoft.com/office/drawing/2014/main" id="{1C5597D2-FE6A-D044-4922-D78FDB92D2C2}"/>
              </a:ext>
            </a:extLst>
          </p:cNvPr>
          <p:cNvSpPr/>
          <p:nvPr/>
        </p:nvSpPr>
        <p:spPr>
          <a:xfrm>
            <a:off x="4765636" y="865990"/>
            <a:ext cx="2436278" cy="1651299"/>
          </a:xfrm>
          <a:prstGeom prst="ellipse">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E0196ABF-BBD8-7E6B-075F-84560FF9D852}"/>
              </a:ext>
            </a:extLst>
          </p:cNvPr>
          <p:cNvSpPr/>
          <p:nvPr/>
        </p:nvSpPr>
        <p:spPr>
          <a:xfrm>
            <a:off x="1942085" y="1699709"/>
            <a:ext cx="2350215" cy="1936376"/>
          </a:xfrm>
          <a:prstGeom prst="ellipse">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22C7A64A-4564-E3CC-8DE9-F4CF7AAED37B}"/>
              </a:ext>
            </a:extLst>
          </p:cNvPr>
          <p:cNvSpPr/>
          <p:nvPr/>
        </p:nvSpPr>
        <p:spPr>
          <a:xfrm>
            <a:off x="634701" y="4219441"/>
            <a:ext cx="3134061" cy="1118795"/>
          </a:xfrm>
          <a:prstGeom prst="ellipse">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A04C776F-13A1-0585-0B1A-42F7963D32A8}"/>
              </a:ext>
            </a:extLst>
          </p:cNvPr>
          <p:cNvSpPr/>
          <p:nvPr/>
        </p:nvSpPr>
        <p:spPr>
          <a:xfrm>
            <a:off x="5209224" y="0"/>
            <a:ext cx="1549102" cy="1118795"/>
          </a:xfrm>
          <a:prstGeom prst="ellipse">
            <a:avLst/>
          </a:prstGeom>
          <a:noFill/>
          <a:ln w="762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B88CA3C-3182-0983-F08A-98A6F7830D77}"/>
              </a:ext>
            </a:extLst>
          </p:cNvPr>
          <p:cNvSpPr txBox="1"/>
          <p:nvPr/>
        </p:nvSpPr>
        <p:spPr>
          <a:xfrm>
            <a:off x="5776856" y="6121101"/>
            <a:ext cx="2441694" cy="338554"/>
          </a:xfrm>
          <a:prstGeom prst="rect">
            <a:avLst/>
          </a:prstGeom>
          <a:noFill/>
        </p:spPr>
        <p:txBody>
          <a:bodyPr wrap="none" rtlCol="0">
            <a:spAutoFit/>
          </a:bodyPr>
          <a:lstStyle/>
          <a:p>
            <a:r>
              <a:rPr kumimoji="1" lang="ja-JP" altLang="en-US" sz="1600" b="1" dirty="0">
                <a:solidFill>
                  <a:schemeClr val="bg1"/>
                </a:solidFill>
                <a:latin typeface="UD デジタル 教科書体 NK" panose="02020400000000000000" pitchFamily="18" charset="-128"/>
                <a:ea typeface="UD デジタル 教科書体 NK" panose="02020400000000000000" pitchFamily="18" charset="-128"/>
              </a:rPr>
              <a:t>宮城県東松島市里浜貝塚</a:t>
            </a:r>
          </a:p>
        </p:txBody>
      </p:sp>
      <p:sp>
        <p:nvSpPr>
          <p:cNvPr id="11" name="テキスト ボックス 10">
            <a:extLst>
              <a:ext uri="{FF2B5EF4-FFF2-40B4-BE49-F238E27FC236}">
                <a16:creationId xmlns:a16="http://schemas.microsoft.com/office/drawing/2014/main" id="{5705A293-CD6F-B203-9E3A-98F80F8F198E}"/>
              </a:ext>
            </a:extLst>
          </p:cNvPr>
          <p:cNvSpPr txBox="1"/>
          <p:nvPr/>
        </p:nvSpPr>
        <p:spPr>
          <a:xfrm>
            <a:off x="815405" y="347700"/>
            <a:ext cx="3231975" cy="954107"/>
          </a:xfrm>
          <a:prstGeom prst="rect">
            <a:avLst/>
          </a:prstGeom>
          <a:noFill/>
        </p:spPr>
        <p:txBody>
          <a:bodyPr wrap="none" rtlCol="0">
            <a:spAutoFit/>
          </a:bodyPr>
          <a:lstStyle/>
          <a:p>
            <a:r>
              <a:rPr kumimoji="1" lang="ja-JP" altLang="en-US" sz="28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動物性たんぱく質は</a:t>
            </a:r>
            <a:endParaRPr kumimoji="1" lang="en-US" altLang="ja-JP" sz="28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endParaRPr>
          </a:p>
          <a:p>
            <a:r>
              <a:rPr kumimoji="1" lang="ja-JP" altLang="en-US" sz="28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必須アミノ酸が豊富</a:t>
            </a:r>
          </a:p>
        </p:txBody>
      </p:sp>
    </p:spTree>
    <p:extLst>
      <p:ext uri="{BB962C8B-B14F-4D97-AF65-F5344CB8AC3E}">
        <p14:creationId xmlns:p14="http://schemas.microsoft.com/office/powerpoint/2010/main" val="2399723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8706CD6-E624-B903-AB16-383E1BBAA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10" y="645459"/>
            <a:ext cx="8069580" cy="5379720"/>
          </a:xfrm>
          <a:prstGeom prst="rect">
            <a:avLst/>
          </a:prstGeom>
        </p:spPr>
      </p:pic>
    </p:spTree>
    <p:extLst>
      <p:ext uri="{BB962C8B-B14F-4D97-AF65-F5344CB8AC3E}">
        <p14:creationId xmlns:p14="http://schemas.microsoft.com/office/powerpoint/2010/main" val="966949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02770"/>
            <a:ext cx="3635829" cy="5453744"/>
          </a:xfrm>
          <a:prstGeom prst="rect">
            <a:avLst/>
          </a:prstGeom>
        </p:spPr>
      </p:pic>
      <p:pic>
        <p:nvPicPr>
          <p:cNvPr id="3" name="図 2">
            <a:extLst>
              <a:ext uri="{FF2B5EF4-FFF2-40B4-BE49-F238E27FC236}">
                <a16:creationId xmlns:a16="http://schemas.microsoft.com/office/drawing/2014/main" id="{16B86B91-4C43-467A-65BC-652A63ACD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457" y="402769"/>
            <a:ext cx="4506687" cy="3385053"/>
          </a:xfrm>
          <a:prstGeom prst="rect">
            <a:avLst/>
          </a:prstGeom>
        </p:spPr>
      </p:pic>
      <p:sp>
        <p:nvSpPr>
          <p:cNvPr id="4" name="テキスト ボックス 3">
            <a:extLst>
              <a:ext uri="{FF2B5EF4-FFF2-40B4-BE49-F238E27FC236}">
                <a16:creationId xmlns:a16="http://schemas.microsoft.com/office/drawing/2014/main" id="{20531245-69BA-9EBC-0A5E-634A41B1EBD6}"/>
              </a:ext>
            </a:extLst>
          </p:cNvPr>
          <p:cNvSpPr txBox="1"/>
          <p:nvPr/>
        </p:nvSpPr>
        <p:spPr>
          <a:xfrm>
            <a:off x="4261757" y="4212771"/>
            <a:ext cx="4278085" cy="1508105"/>
          </a:xfrm>
          <a:prstGeom prst="rect">
            <a:avLst/>
          </a:prstGeom>
          <a:noFill/>
        </p:spPr>
        <p:txBody>
          <a:bodyPr wrap="square" rtlCol="0">
            <a:spAutoFit/>
          </a:bodyPr>
          <a:lstStyle/>
          <a:p>
            <a:r>
              <a:rPr kumimoji="1" lang="ja-JP" altLang="en-US" sz="2800" dirty="0">
                <a:latin typeface="UD デジタル 教科書体 NP" panose="02020400000000000000" pitchFamily="18" charset="-128"/>
                <a:ea typeface="UD デジタル 教科書体 NP" panose="02020400000000000000" pitchFamily="18" charset="-128"/>
              </a:rPr>
              <a:t>＜解体の手順＞</a:t>
            </a:r>
            <a:endParaRPr kumimoji="1" lang="en-US" altLang="ja-JP" sz="2800" dirty="0">
              <a:latin typeface="UD デジタル 教科書体 NP" panose="02020400000000000000" pitchFamily="18" charset="-128"/>
              <a:ea typeface="UD デジタル 教科書体 NP" panose="02020400000000000000" pitchFamily="18" charset="-128"/>
            </a:endParaRPr>
          </a:p>
          <a:p>
            <a:endParaRPr kumimoji="1" lang="en-US" altLang="ja-JP" sz="800" dirty="0">
              <a:latin typeface="UD デジタル 教科書体 NP" panose="02020400000000000000" pitchFamily="18" charset="-128"/>
              <a:ea typeface="UD デジタル 教科書体 NP" panose="02020400000000000000" pitchFamily="18" charset="-128"/>
            </a:endParaRPr>
          </a:p>
          <a:p>
            <a:r>
              <a:rPr kumimoji="1" lang="ja-JP" altLang="en-US" sz="2800" dirty="0">
                <a:latin typeface="UD デジタル 教科書体 NP" panose="02020400000000000000" pitchFamily="18" charset="-128"/>
                <a:ea typeface="UD デジタル 教科書体 NP" panose="02020400000000000000" pitchFamily="18" charset="-128"/>
              </a:rPr>
              <a:t>内蔵除去⇒剥皮（脱毛）⇒脱骨⇒精肉</a:t>
            </a:r>
          </a:p>
        </p:txBody>
      </p:sp>
    </p:spTree>
    <p:extLst>
      <p:ext uri="{BB962C8B-B14F-4D97-AF65-F5344CB8AC3E}">
        <p14:creationId xmlns:p14="http://schemas.microsoft.com/office/powerpoint/2010/main" val="4115430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0AA2D5B-12F4-DEFB-3454-D0FC6F97CA36}"/>
              </a:ext>
            </a:extLst>
          </p:cNvPr>
          <p:cNvPicPr>
            <a:picLocks noChangeAspect="1"/>
          </p:cNvPicPr>
          <p:nvPr/>
        </p:nvPicPr>
        <p:blipFill>
          <a:blip r:embed="rId2"/>
          <a:stretch>
            <a:fillRect/>
          </a:stretch>
        </p:blipFill>
        <p:spPr>
          <a:xfrm>
            <a:off x="2955755" y="363059"/>
            <a:ext cx="5763703" cy="4328961"/>
          </a:xfrm>
          <a:prstGeom prst="rect">
            <a:avLst/>
          </a:prstGeom>
        </p:spPr>
      </p:pic>
      <p:pic>
        <p:nvPicPr>
          <p:cNvPr id="6" name="図 5">
            <a:extLst>
              <a:ext uri="{FF2B5EF4-FFF2-40B4-BE49-F238E27FC236}">
                <a16:creationId xmlns:a16="http://schemas.microsoft.com/office/drawing/2014/main" id="{913E03CA-D823-B897-8B00-1E1CE6EA00C8}"/>
              </a:ext>
            </a:extLst>
          </p:cNvPr>
          <p:cNvPicPr>
            <a:picLocks noChangeAspect="1"/>
          </p:cNvPicPr>
          <p:nvPr/>
        </p:nvPicPr>
        <p:blipFill>
          <a:blip r:embed="rId3"/>
          <a:stretch>
            <a:fillRect/>
          </a:stretch>
        </p:blipFill>
        <p:spPr>
          <a:xfrm>
            <a:off x="661687" y="4041404"/>
            <a:ext cx="3749365" cy="2816596"/>
          </a:xfrm>
          <a:prstGeom prst="rect">
            <a:avLst/>
          </a:prstGeom>
        </p:spPr>
      </p:pic>
      <p:sp>
        <p:nvSpPr>
          <p:cNvPr id="7" name="テキスト ボックス 6">
            <a:extLst>
              <a:ext uri="{FF2B5EF4-FFF2-40B4-BE49-F238E27FC236}">
                <a16:creationId xmlns:a16="http://schemas.microsoft.com/office/drawing/2014/main" id="{AC50F531-164C-E546-DCAB-BA7DFF08F13C}"/>
              </a:ext>
            </a:extLst>
          </p:cNvPr>
          <p:cNvSpPr txBox="1"/>
          <p:nvPr/>
        </p:nvSpPr>
        <p:spPr>
          <a:xfrm>
            <a:off x="805543" y="838200"/>
            <a:ext cx="5416868" cy="2862322"/>
          </a:xfrm>
          <a:prstGeom prst="rect">
            <a:avLst/>
          </a:prstGeom>
          <a:noFill/>
        </p:spPr>
        <p:txBody>
          <a:bodyPr wrap="none" rtlCol="0">
            <a:spAutoFit/>
          </a:bodyPr>
          <a:lstStyle/>
          <a:p>
            <a:r>
              <a:rPr kumimoji="1" lang="ja-JP" altLang="en-US" sz="2800" dirty="0">
                <a:solidFill>
                  <a:srgbClr val="FF000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狩猟集団の統率と秩序</a:t>
            </a:r>
            <a:endParaRPr kumimoji="1" lang="en-US" altLang="ja-JP" sz="2800" dirty="0">
              <a:solidFill>
                <a:srgbClr val="FF000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endParaRPr>
          </a:p>
          <a:p>
            <a:endParaRPr kumimoji="1" lang="en-US" altLang="ja-JP" sz="800" b="1" dirty="0">
              <a:solidFill>
                <a:srgbClr val="C0000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endParaRPr>
          </a:p>
          <a:p>
            <a:r>
              <a:rPr kumimoji="1" lang="ja-JP" altLang="en-US" sz="2400" dirty="0">
                <a:highlight>
                  <a:srgbClr val="FFFF00"/>
                </a:highlight>
                <a:latin typeface="UD デジタル 教科書体 NP" panose="02020400000000000000" pitchFamily="18" charset="-128"/>
                <a:ea typeface="UD デジタル 教科書体 NP" panose="02020400000000000000" pitchFamily="18" charset="-128"/>
              </a:rPr>
              <a:t>・リーダーの意思決定の下で行動する</a:t>
            </a:r>
            <a:endParaRPr kumimoji="1" lang="en-US" altLang="ja-JP" sz="2400" dirty="0">
              <a:highlight>
                <a:srgbClr val="FFFF00"/>
              </a:highlight>
              <a:latin typeface="UD デジタル 教科書体 NP" panose="02020400000000000000" pitchFamily="18" charset="-128"/>
              <a:ea typeface="UD デジタル 教科書体 NP" panose="02020400000000000000" pitchFamily="18" charset="-128"/>
            </a:endParaRPr>
          </a:p>
          <a:p>
            <a:r>
              <a:rPr kumimoji="1" lang="ja-JP" altLang="en-US" sz="2400" dirty="0">
                <a:highlight>
                  <a:srgbClr val="FFFF00"/>
                </a:highlight>
                <a:latin typeface="UD デジタル 教科書体 NP" panose="02020400000000000000" pitchFamily="18" charset="-128"/>
                <a:ea typeface="UD デジタル 教科書体 NP" panose="02020400000000000000" pitchFamily="18" charset="-128"/>
              </a:rPr>
              <a:t>・獲物の肉は平等に配分する</a:t>
            </a:r>
            <a:endParaRPr kumimoji="1" lang="en-US" altLang="ja-JP" sz="2400" dirty="0">
              <a:highlight>
                <a:srgbClr val="FFFF00"/>
              </a:highlight>
              <a:latin typeface="UD デジタル 教科書体 NP" panose="02020400000000000000" pitchFamily="18" charset="-128"/>
              <a:ea typeface="UD デジタル 教科書体 NP" panose="02020400000000000000" pitchFamily="18" charset="-128"/>
            </a:endParaRPr>
          </a:p>
          <a:p>
            <a:r>
              <a:rPr kumimoji="1" lang="ja-JP" altLang="en-US" sz="2400" dirty="0">
                <a:highlight>
                  <a:srgbClr val="FFFF00"/>
                </a:highlight>
                <a:latin typeface="UD デジタル 教科書体 NP" panose="02020400000000000000" pitchFamily="18" charset="-128"/>
                <a:ea typeface="UD デジタル 教科書体 NP" panose="02020400000000000000" pitchFamily="18" charset="-128"/>
              </a:rPr>
              <a:t>・殊勲者の褒賞は「名誉」程度</a:t>
            </a:r>
            <a:endParaRPr kumimoji="1" lang="en-US" altLang="ja-JP" sz="2400" dirty="0">
              <a:highlight>
                <a:srgbClr val="FFFF00"/>
              </a:highlight>
              <a:latin typeface="UD デジタル 教科書体 NP" panose="02020400000000000000" pitchFamily="18" charset="-128"/>
              <a:ea typeface="UD デジタル 教科書体 NP" panose="02020400000000000000" pitchFamily="18" charset="-128"/>
            </a:endParaRPr>
          </a:p>
          <a:p>
            <a:r>
              <a:rPr kumimoji="1" lang="ja-JP" altLang="en-US" sz="2400" dirty="0">
                <a:highlight>
                  <a:srgbClr val="FFFF00"/>
                </a:highlight>
                <a:latin typeface="UD デジタル 教科書体 NP" panose="02020400000000000000" pitchFamily="18" charset="-128"/>
                <a:ea typeface="UD デジタル 教科書体 NP" panose="02020400000000000000" pitchFamily="18" charset="-128"/>
              </a:rPr>
              <a:t>・初心者、高齢者への配慮がある</a:t>
            </a:r>
            <a:endParaRPr kumimoji="1" lang="en-US" altLang="ja-JP" sz="2400" dirty="0">
              <a:highlight>
                <a:srgbClr val="FFFF00"/>
              </a:highlight>
              <a:latin typeface="UD デジタル 教科書体 NP" panose="02020400000000000000" pitchFamily="18" charset="-128"/>
              <a:ea typeface="UD デジタル 教科書体 NP" panose="02020400000000000000" pitchFamily="18" charset="-128"/>
            </a:endParaRPr>
          </a:p>
          <a:p>
            <a:r>
              <a:rPr kumimoji="1" lang="ja-JP" altLang="en-US" sz="2400" dirty="0">
                <a:highlight>
                  <a:srgbClr val="FFFF00"/>
                </a:highlight>
                <a:latin typeface="UD デジタル 教科書体 NP" panose="02020400000000000000" pitchFamily="18" charset="-128"/>
                <a:ea typeface="UD デジタル 教科書体 NP" panose="02020400000000000000" pitchFamily="18" charset="-128"/>
              </a:rPr>
              <a:t>・犬にも一定の配慮が</a:t>
            </a:r>
            <a:endParaRPr kumimoji="1" lang="en-US" altLang="ja-JP" sz="2400" dirty="0">
              <a:highlight>
                <a:srgbClr val="FFFF00"/>
              </a:highlight>
              <a:latin typeface="UD デジタル 教科書体 NP" panose="02020400000000000000" pitchFamily="18" charset="-128"/>
              <a:ea typeface="UD デジタル 教科書体 NP" panose="02020400000000000000" pitchFamily="18" charset="-128"/>
            </a:endParaRPr>
          </a:p>
          <a:p>
            <a:endParaRPr kumimoji="1" lang="ja-JP" altLang="en-US" sz="2400" dirty="0">
              <a:highlight>
                <a:srgbClr val="FFFF00"/>
              </a:highlight>
              <a:latin typeface="UD デジタル 教科書体 NP" panose="02020400000000000000" pitchFamily="18" charset="-128"/>
              <a:ea typeface="UD デジタル 教科書体 NP" panose="02020400000000000000" pitchFamily="18" charset="-128"/>
            </a:endParaRPr>
          </a:p>
        </p:txBody>
      </p:sp>
    </p:spTree>
    <p:extLst>
      <p:ext uri="{BB962C8B-B14F-4D97-AF65-F5344CB8AC3E}">
        <p14:creationId xmlns:p14="http://schemas.microsoft.com/office/powerpoint/2010/main" val="2063712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78F7BA6-39BF-A8AD-666A-6B735F59D247}"/>
              </a:ext>
            </a:extLst>
          </p:cNvPr>
          <p:cNvPicPr>
            <a:picLocks noChangeAspect="1"/>
          </p:cNvPicPr>
          <p:nvPr/>
        </p:nvPicPr>
        <p:blipFill>
          <a:blip r:embed="rId2"/>
          <a:stretch>
            <a:fillRect/>
          </a:stretch>
        </p:blipFill>
        <p:spPr>
          <a:xfrm>
            <a:off x="337457" y="418097"/>
            <a:ext cx="8459791" cy="6344844"/>
          </a:xfrm>
          <a:prstGeom prst="rect">
            <a:avLst/>
          </a:prstGeom>
        </p:spPr>
      </p:pic>
      <p:sp>
        <p:nvSpPr>
          <p:cNvPr id="3" name="テキスト ボックス 2">
            <a:extLst>
              <a:ext uri="{FF2B5EF4-FFF2-40B4-BE49-F238E27FC236}">
                <a16:creationId xmlns:a16="http://schemas.microsoft.com/office/drawing/2014/main" id="{487C0994-02E0-CE3B-0828-2C260FFBAFF0}"/>
              </a:ext>
            </a:extLst>
          </p:cNvPr>
          <p:cNvSpPr txBox="1"/>
          <p:nvPr/>
        </p:nvSpPr>
        <p:spPr>
          <a:xfrm>
            <a:off x="751114" y="5731485"/>
            <a:ext cx="7879080" cy="830997"/>
          </a:xfrm>
          <a:prstGeom prst="rect">
            <a:avLst/>
          </a:prstGeom>
          <a:noFill/>
        </p:spPr>
        <p:txBody>
          <a:bodyPr wrap="none" rtlCol="0">
            <a:spAutoFit/>
          </a:bodyPr>
          <a:lstStyle/>
          <a:p>
            <a:r>
              <a:rPr kumimoji="1" lang="ja-JP" altLang="en-US" sz="2400" b="1" dirty="0">
                <a:solidFill>
                  <a:schemeClr val="bg1"/>
                </a:solidFill>
                <a:latin typeface="UD デジタル 教科書体 NP" panose="02020400000000000000" pitchFamily="18" charset="-128"/>
                <a:ea typeface="UD デジタル 教科書体 NP" panose="02020400000000000000" pitchFamily="18" charset="-128"/>
              </a:rPr>
              <a:t>猟に出る前は山の神に安全と豊猟を祈り、猟が成功した</a:t>
            </a:r>
            <a:endParaRPr kumimoji="1" lang="en-US" altLang="ja-JP" sz="2400" b="1" dirty="0">
              <a:solidFill>
                <a:schemeClr val="bg1"/>
              </a:solidFill>
              <a:latin typeface="UD デジタル 教科書体 NP" panose="02020400000000000000" pitchFamily="18" charset="-128"/>
              <a:ea typeface="UD デジタル 教科書体 NP" panose="02020400000000000000" pitchFamily="18" charset="-128"/>
            </a:endParaRPr>
          </a:p>
          <a:p>
            <a:r>
              <a:rPr kumimoji="1" lang="ja-JP" altLang="en-US" sz="2400" b="1" dirty="0">
                <a:solidFill>
                  <a:schemeClr val="bg1"/>
                </a:solidFill>
                <a:latin typeface="UD デジタル 教科書体 NP" panose="02020400000000000000" pitchFamily="18" charset="-128"/>
                <a:ea typeface="UD デジタル 教科書体 NP" panose="02020400000000000000" pitchFamily="18" charset="-128"/>
              </a:rPr>
              <a:t>ときには感謝の詞（ことば）をささげる</a:t>
            </a:r>
          </a:p>
        </p:txBody>
      </p:sp>
      <p:sp>
        <p:nvSpPr>
          <p:cNvPr id="4" name="テキスト ボックス 3">
            <a:extLst>
              <a:ext uri="{FF2B5EF4-FFF2-40B4-BE49-F238E27FC236}">
                <a16:creationId xmlns:a16="http://schemas.microsoft.com/office/drawing/2014/main" id="{10016B4C-7FC1-2A3D-B9B1-08AE5DA5A845}"/>
              </a:ext>
            </a:extLst>
          </p:cNvPr>
          <p:cNvSpPr txBox="1"/>
          <p:nvPr/>
        </p:nvSpPr>
        <p:spPr>
          <a:xfrm>
            <a:off x="2111828" y="895682"/>
            <a:ext cx="5724644" cy="646331"/>
          </a:xfrm>
          <a:prstGeom prst="rect">
            <a:avLst/>
          </a:prstGeom>
          <a:noFill/>
        </p:spPr>
        <p:txBody>
          <a:bodyPr wrap="none" rtlCol="0">
            <a:spAutoFit/>
          </a:bodyPr>
          <a:lstStyle/>
          <a:p>
            <a:r>
              <a:rPr kumimoji="1" lang="ja-JP" altLang="en-US" sz="3600" b="1" dirty="0">
                <a:solidFill>
                  <a:schemeClr val="bg1"/>
                </a:solidFill>
                <a:latin typeface="UD デジタル 教科書体 NP" panose="02020400000000000000" pitchFamily="18" charset="-128"/>
                <a:ea typeface="UD デジタル 教科書体 NP" panose="02020400000000000000" pitchFamily="18" charset="-128"/>
              </a:rPr>
              <a:t>現代の狩猟集団も信心深い</a:t>
            </a:r>
          </a:p>
        </p:txBody>
      </p:sp>
    </p:spTree>
    <p:extLst>
      <p:ext uri="{BB962C8B-B14F-4D97-AF65-F5344CB8AC3E}">
        <p14:creationId xmlns:p14="http://schemas.microsoft.com/office/powerpoint/2010/main" val="756656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001115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7" y="245787"/>
            <a:ext cx="9007957" cy="590758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14E38BA8-FAF2-4A9A-B9EC-135C125EF203}"/>
              </a:ext>
            </a:extLst>
          </p:cNvPr>
          <p:cNvSpPr txBox="1"/>
          <p:nvPr/>
        </p:nvSpPr>
        <p:spPr>
          <a:xfrm>
            <a:off x="1750075" y="396262"/>
            <a:ext cx="6260047" cy="523220"/>
          </a:xfrm>
          <a:prstGeom prst="rect">
            <a:avLst/>
          </a:prstGeom>
          <a:noFill/>
        </p:spPr>
        <p:txBody>
          <a:bodyPr wrap="none" rtlCol="0">
            <a:spAutoFit/>
          </a:bodyPr>
          <a:lstStyle/>
          <a:p>
            <a:r>
              <a:rPr kumimoji="1" lang="ja-JP" altLang="en-US" sz="2800" b="1" dirty="0">
                <a:solidFill>
                  <a:schemeClr val="bg1"/>
                </a:solidFill>
                <a:effectLst>
                  <a:outerShdw blurRad="38100" dist="38100" dir="2700000" algn="tl">
                    <a:srgbClr val="000000">
                      <a:alpha val="43137"/>
                    </a:srgbClr>
                  </a:outerShdw>
                </a:effectLst>
                <a:latin typeface="UD デジタル 教科書体 NK-B" panose="02020700000000000000" pitchFamily="18" charset="-128"/>
                <a:ea typeface="UD デジタル 教科書体 NK-B" panose="02020700000000000000" pitchFamily="18" charset="-128"/>
              </a:rPr>
              <a:t>巻き狩り（クマ猟＝犬を使わないケース）</a:t>
            </a:r>
          </a:p>
        </p:txBody>
      </p:sp>
      <p:sp>
        <p:nvSpPr>
          <p:cNvPr id="3" name="テキスト ボックス 2">
            <a:extLst>
              <a:ext uri="{FF2B5EF4-FFF2-40B4-BE49-F238E27FC236}">
                <a16:creationId xmlns:a16="http://schemas.microsoft.com/office/drawing/2014/main" id="{A8196FC0-25B4-44B5-AB12-BD9CF8ADD92D}"/>
              </a:ext>
            </a:extLst>
          </p:cNvPr>
          <p:cNvSpPr txBox="1"/>
          <p:nvPr/>
        </p:nvSpPr>
        <p:spPr>
          <a:xfrm>
            <a:off x="4453666" y="5475642"/>
            <a:ext cx="1996059" cy="369332"/>
          </a:xfrm>
          <a:prstGeom prst="rect">
            <a:avLst/>
          </a:prstGeom>
          <a:noFill/>
        </p:spPr>
        <p:txBody>
          <a:bodyPr wrap="none" rtlCol="0">
            <a:spAutoFit/>
          </a:bodyPr>
          <a:lstStyle/>
          <a:p>
            <a:r>
              <a:rPr kumimoji="1" lang="ja-JP" altLang="en-US"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群馬県みなかみ町</a:t>
            </a:r>
          </a:p>
        </p:txBody>
      </p:sp>
    </p:spTree>
    <p:extLst>
      <p:ext uri="{BB962C8B-B14F-4D97-AF65-F5344CB8AC3E}">
        <p14:creationId xmlns:p14="http://schemas.microsoft.com/office/powerpoint/2010/main" val="2866897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001115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6" y="72631"/>
            <a:ext cx="9993086" cy="6612081"/>
          </a:xfrm>
          <a:prstGeom prst="rect">
            <a:avLst/>
          </a:prstGeom>
          <a:noFill/>
          <a:extLst>
            <a:ext uri="{909E8E84-426E-40DD-AFC4-6F175D3DCCD1}">
              <a14:hiddenFill xmlns:a14="http://schemas.microsoft.com/office/drawing/2010/main">
                <a:solidFill>
                  <a:srgbClr val="FFFFFF"/>
                </a:solidFill>
              </a14:hiddenFill>
            </a:ext>
          </a:extLst>
        </p:spPr>
      </p:pic>
      <p:sp>
        <p:nvSpPr>
          <p:cNvPr id="2" name="四角形: 角を丸くする 1">
            <a:extLst>
              <a:ext uri="{FF2B5EF4-FFF2-40B4-BE49-F238E27FC236}">
                <a16:creationId xmlns:a16="http://schemas.microsoft.com/office/drawing/2014/main" id="{D1EC78D6-2ED3-E5E5-3B8B-14F0C5C43940}"/>
              </a:ext>
            </a:extLst>
          </p:cNvPr>
          <p:cNvSpPr/>
          <p:nvPr/>
        </p:nvSpPr>
        <p:spPr>
          <a:xfrm>
            <a:off x="239486" y="707155"/>
            <a:ext cx="8545285" cy="5579710"/>
          </a:xfrm>
          <a:prstGeom prst="roundRect">
            <a:avLst/>
          </a:prstGeom>
          <a:noFill/>
          <a:ln w="3810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28575">
                <a:solidFill>
                  <a:schemeClr val="tx1"/>
                </a:solidFill>
              </a:ln>
              <a:noFill/>
            </a:endParaRPr>
          </a:p>
        </p:txBody>
      </p:sp>
      <p:sp>
        <p:nvSpPr>
          <p:cNvPr id="3" name="テキスト ボックス 2">
            <a:extLst>
              <a:ext uri="{FF2B5EF4-FFF2-40B4-BE49-F238E27FC236}">
                <a16:creationId xmlns:a16="http://schemas.microsoft.com/office/drawing/2014/main" id="{C72C735F-E377-7D29-8091-7D82F7D9A4AA}"/>
              </a:ext>
            </a:extLst>
          </p:cNvPr>
          <p:cNvSpPr txBox="1"/>
          <p:nvPr/>
        </p:nvSpPr>
        <p:spPr>
          <a:xfrm>
            <a:off x="5350934" y="783771"/>
            <a:ext cx="429380" cy="646331"/>
          </a:xfrm>
          <a:prstGeom prst="rect">
            <a:avLst/>
          </a:prstGeom>
          <a:noFill/>
        </p:spPr>
        <p:txBody>
          <a:bodyPr wrap="square" rtlCol="0">
            <a:spAutoFit/>
          </a:bodyPr>
          <a:lstStyle/>
          <a:p>
            <a:r>
              <a:rPr kumimoji="1" lang="ja-JP" altLang="en-US" dirty="0">
                <a:solidFill>
                  <a:srgbClr val="FFFF00"/>
                </a:solidFill>
              </a:rPr>
              <a:t>●</a:t>
            </a:r>
            <a:endParaRPr kumimoji="1" lang="en-US" altLang="ja-JP" dirty="0">
              <a:solidFill>
                <a:srgbClr val="FFFF00"/>
              </a:solidFill>
            </a:endParaRPr>
          </a:p>
          <a:p>
            <a:endParaRPr kumimoji="1" lang="ja-JP" altLang="en-US" dirty="0"/>
          </a:p>
        </p:txBody>
      </p:sp>
      <p:sp>
        <p:nvSpPr>
          <p:cNvPr id="5" name="テキスト ボックス 4">
            <a:extLst>
              <a:ext uri="{FF2B5EF4-FFF2-40B4-BE49-F238E27FC236}">
                <a16:creationId xmlns:a16="http://schemas.microsoft.com/office/drawing/2014/main" id="{95D25A08-ABF9-173D-809D-5DF585F4B435}"/>
              </a:ext>
            </a:extLst>
          </p:cNvPr>
          <p:cNvSpPr txBox="1"/>
          <p:nvPr/>
        </p:nvSpPr>
        <p:spPr>
          <a:xfrm>
            <a:off x="1523334" y="1076487"/>
            <a:ext cx="5260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CE84A8A-36FD-EC61-7B3F-58ABFA9B3D29}"/>
              </a:ext>
            </a:extLst>
          </p:cNvPr>
          <p:cNvSpPr txBox="1"/>
          <p:nvPr/>
        </p:nvSpPr>
        <p:spPr>
          <a:xfrm>
            <a:off x="6879449" y="707155"/>
            <a:ext cx="5260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srgbClr val="FFFF00"/>
              </a:solidFill>
              <a:effectLst/>
              <a:uLnTx/>
              <a:uFillTx/>
              <a:latin typeface="Calibri" panose="020F0502020204030204"/>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B43022AB-7D60-1A17-E75C-4188AD99CE87}"/>
              </a:ext>
            </a:extLst>
          </p:cNvPr>
          <p:cNvSpPr txBox="1"/>
          <p:nvPr/>
        </p:nvSpPr>
        <p:spPr>
          <a:xfrm>
            <a:off x="4931508" y="3460317"/>
            <a:ext cx="75340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D7D31">
                    <a:lumMod val="20000"/>
                    <a:lumOff val="80000"/>
                  </a:srgbClr>
                </a:solidFill>
                <a:effectLst/>
                <a:uLnTx/>
                <a:uFillTx/>
                <a:latin typeface="Calibri" panose="020F0502020204030204"/>
                <a:ea typeface="ＭＳ Ｐゴシック" panose="020B0600070205080204" pitchFamily="50" charset="-128"/>
                <a:cs typeface="+mn-cs"/>
              </a:rPr>
              <a:t>●</a:t>
            </a:r>
          </a:p>
        </p:txBody>
      </p:sp>
      <p:sp>
        <p:nvSpPr>
          <p:cNvPr id="12" name="テキスト ボックス 11">
            <a:extLst>
              <a:ext uri="{FF2B5EF4-FFF2-40B4-BE49-F238E27FC236}">
                <a16:creationId xmlns:a16="http://schemas.microsoft.com/office/drawing/2014/main" id="{9702F80D-9B02-3542-1059-B678E2A9D5DC}"/>
              </a:ext>
            </a:extLst>
          </p:cNvPr>
          <p:cNvSpPr txBox="1"/>
          <p:nvPr/>
        </p:nvSpPr>
        <p:spPr>
          <a:xfrm>
            <a:off x="5681785" y="3798332"/>
            <a:ext cx="75340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D7D31">
                    <a:lumMod val="20000"/>
                    <a:lumOff val="80000"/>
                  </a:srgbClr>
                </a:solidFill>
                <a:effectLst/>
                <a:uLnTx/>
                <a:uFillTx/>
                <a:latin typeface="Calibri" panose="020F0502020204030204"/>
                <a:ea typeface="ＭＳ Ｐゴシック" panose="020B0600070205080204" pitchFamily="50" charset="-128"/>
                <a:cs typeface="+mn-cs"/>
              </a:rPr>
              <a:t>●</a:t>
            </a:r>
          </a:p>
        </p:txBody>
      </p:sp>
      <p:sp>
        <p:nvSpPr>
          <p:cNvPr id="14" name="テキスト ボックス 13">
            <a:extLst>
              <a:ext uri="{FF2B5EF4-FFF2-40B4-BE49-F238E27FC236}">
                <a16:creationId xmlns:a16="http://schemas.microsoft.com/office/drawing/2014/main" id="{941EEA0A-F220-FBDB-E573-95FEA6E52BD2}"/>
              </a:ext>
            </a:extLst>
          </p:cNvPr>
          <p:cNvSpPr txBox="1"/>
          <p:nvPr/>
        </p:nvSpPr>
        <p:spPr>
          <a:xfrm>
            <a:off x="3016941" y="3501125"/>
            <a:ext cx="75340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D7D31">
                    <a:lumMod val="20000"/>
                    <a:lumOff val="80000"/>
                  </a:srgbClr>
                </a:solidFill>
                <a:effectLst/>
                <a:uLnTx/>
                <a:uFillTx/>
                <a:latin typeface="Calibri" panose="020F0502020204030204"/>
                <a:ea typeface="ＭＳ Ｐゴシック" panose="020B0600070205080204" pitchFamily="50" charset="-128"/>
                <a:cs typeface="+mn-cs"/>
              </a:rPr>
              <a:t>●</a:t>
            </a:r>
          </a:p>
        </p:txBody>
      </p:sp>
      <p:sp>
        <p:nvSpPr>
          <p:cNvPr id="15" name="テキスト ボックス 14">
            <a:extLst>
              <a:ext uri="{FF2B5EF4-FFF2-40B4-BE49-F238E27FC236}">
                <a16:creationId xmlns:a16="http://schemas.microsoft.com/office/drawing/2014/main" id="{5C1CE6C7-4D12-3D49-3C02-65060A5459B5}"/>
              </a:ext>
            </a:extLst>
          </p:cNvPr>
          <p:cNvSpPr txBox="1"/>
          <p:nvPr/>
        </p:nvSpPr>
        <p:spPr>
          <a:xfrm>
            <a:off x="1189977" y="5835918"/>
            <a:ext cx="6263253" cy="369332"/>
          </a:xfrm>
          <a:prstGeom prst="rect">
            <a:avLst/>
          </a:prstGeom>
          <a:noFill/>
        </p:spPr>
        <p:txBody>
          <a:bodyPr wrap="none" rtlCol="0">
            <a:spAutoFit/>
          </a:bodyPr>
          <a:lstStyle/>
          <a:p>
            <a:r>
              <a:rPr kumimoji="1" lang="ja-JP" altLang="en-US" dirty="0">
                <a:solidFill>
                  <a:schemeClr val="bg2"/>
                </a:solidFill>
              </a:rPr>
              <a:t>　　　　　●●●●</a:t>
            </a:r>
            <a:r>
              <a:rPr kumimoji="1" lang="ja-JP" altLang="en-US" dirty="0">
                <a:solidFill>
                  <a:schemeClr val="bg2"/>
                </a:solidFill>
                <a:latin typeface="UD デジタル 教科書体 NP" panose="02020400000000000000" pitchFamily="18" charset="-128"/>
                <a:ea typeface="UD デジタル 教科書体 NP" panose="02020400000000000000" pitchFamily="18" charset="-128"/>
              </a:rPr>
              <a:t>（射手が持ち場に着いたら勢子が出発点）</a:t>
            </a:r>
          </a:p>
        </p:txBody>
      </p:sp>
      <p:sp>
        <p:nvSpPr>
          <p:cNvPr id="17" name="テキスト ボックス 16">
            <a:extLst>
              <a:ext uri="{FF2B5EF4-FFF2-40B4-BE49-F238E27FC236}">
                <a16:creationId xmlns:a16="http://schemas.microsoft.com/office/drawing/2014/main" id="{38A719EE-C779-4A0B-9916-64BC5FE2F413}"/>
              </a:ext>
            </a:extLst>
          </p:cNvPr>
          <p:cNvSpPr txBox="1"/>
          <p:nvPr/>
        </p:nvSpPr>
        <p:spPr>
          <a:xfrm>
            <a:off x="4808662" y="3982998"/>
            <a:ext cx="756962" cy="369332"/>
          </a:xfrm>
          <a:prstGeom prst="rect">
            <a:avLst/>
          </a:prstGeom>
          <a:noFill/>
        </p:spPr>
        <p:txBody>
          <a:bodyPr wrap="square" rtlCol="0">
            <a:spAutoFit/>
          </a:bodyPr>
          <a:lstStyle/>
          <a:p>
            <a:r>
              <a:rPr kumimoji="1" lang="ja-JP" altLang="en-US" dirty="0">
                <a:solidFill>
                  <a:schemeClr val="bg1"/>
                </a:solidFill>
                <a:latin typeface="UD デジタル 教科書体 NP" panose="02020400000000000000" pitchFamily="18" charset="-128"/>
                <a:ea typeface="UD デジタル 教科書体 NP" panose="02020400000000000000" pitchFamily="18" charset="-128"/>
              </a:rPr>
              <a:t>勢子</a:t>
            </a:r>
          </a:p>
        </p:txBody>
      </p:sp>
      <p:sp>
        <p:nvSpPr>
          <p:cNvPr id="18" name="テキスト ボックス 17">
            <a:extLst>
              <a:ext uri="{FF2B5EF4-FFF2-40B4-BE49-F238E27FC236}">
                <a16:creationId xmlns:a16="http://schemas.microsoft.com/office/drawing/2014/main" id="{F1DD60C0-C016-E9A4-284A-8D3A2CF6CC54}"/>
              </a:ext>
            </a:extLst>
          </p:cNvPr>
          <p:cNvSpPr txBox="1"/>
          <p:nvPr/>
        </p:nvSpPr>
        <p:spPr>
          <a:xfrm>
            <a:off x="6879449" y="1147895"/>
            <a:ext cx="646331" cy="369332"/>
          </a:xfrm>
          <a:prstGeom prst="rect">
            <a:avLst/>
          </a:prstGeom>
          <a:noFill/>
        </p:spPr>
        <p:txBody>
          <a:bodyPr wrap="none" rtlCol="0">
            <a:spAutoFit/>
          </a:bodyPr>
          <a:lstStyle/>
          <a:p>
            <a:r>
              <a:rPr kumimoji="1" lang="ja-JP" altLang="en-US" dirty="0">
                <a:solidFill>
                  <a:srgbClr val="FFFF00"/>
                </a:solidFill>
                <a:latin typeface="UD デジタル 教科書体 NP" panose="02020400000000000000" pitchFamily="18" charset="-128"/>
                <a:ea typeface="UD デジタル 教科書体 NP" panose="02020400000000000000" pitchFamily="18" charset="-128"/>
              </a:rPr>
              <a:t>射手</a:t>
            </a:r>
          </a:p>
        </p:txBody>
      </p:sp>
      <p:sp>
        <p:nvSpPr>
          <p:cNvPr id="9" name="テキスト ボックス 8">
            <a:extLst>
              <a:ext uri="{FF2B5EF4-FFF2-40B4-BE49-F238E27FC236}">
                <a16:creationId xmlns:a16="http://schemas.microsoft.com/office/drawing/2014/main" id="{0289C42D-6ABF-99EB-056B-05800E7EA2B3}"/>
              </a:ext>
            </a:extLst>
          </p:cNvPr>
          <p:cNvSpPr txBox="1"/>
          <p:nvPr/>
        </p:nvSpPr>
        <p:spPr>
          <a:xfrm>
            <a:off x="5211486" y="6315380"/>
            <a:ext cx="7560128" cy="369332"/>
          </a:xfrm>
          <a:prstGeom prst="rect">
            <a:avLst/>
          </a:prstGeom>
          <a:noFill/>
        </p:spPr>
        <p:txBody>
          <a:bodyPr wrap="square">
            <a:spAutoFit/>
          </a:bodyPr>
          <a:lstStyle/>
          <a:p>
            <a:r>
              <a:rPr lang="ja-JP" altLang="en-US" dirty="0">
                <a:solidFill>
                  <a:srgbClr val="FFFF00"/>
                </a:solidFill>
              </a:rPr>
              <a:t>●●●</a:t>
            </a:r>
            <a:r>
              <a:rPr lang="ja-JP" altLang="en-US" dirty="0">
                <a:solidFill>
                  <a:srgbClr val="FFFF00"/>
                </a:solidFill>
                <a:latin typeface="UD デジタル 教科書体 NP" panose="02020400000000000000" pitchFamily="18" charset="-128"/>
                <a:ea typeface="UD デジタル 教科書体 NP" panose="02020400000000000000" pitchFamily="18" charset="-128"/>
              </a:rPr>
              <a:t>（射手が持ち場へ出発</a:t>
            </a:r>
            <a:r>
              <a:rPr lang="ja-JP" altLang="en-US" dirty="0">
                <a:solidFill>
                  <a:srgbClr val="FFFF00"/>
                </a:solidFill>
              </a:rPr>
              <a:t>）</a:t>
            </a:r>
          </a:p>
        </p:txBody>
      </p:sp>
      <p:sp>
        <p:nvSpPr>
          <p:cNvPr id="29" name="矢印: 上向き折線 28">
            <a:extLst>
              <a:ext uri="{FF2B5EF4-FFF2-40B4-BE49-F238E27FC236}">
                <a16:creationId xmlns:a16="http://schemas.microsoft.com/office/drawing/2014/main" id="{361D4372-CD22-868B-0BBD-A08C276B0E2C}"/>
              </a:ext>
            </a:extLst>
          </p:cNvPr>
          <p:cNvSpPr/>
          <p:nvPr/>
        </p:nvSpPr>
        <p:spPr>
          <a:xfrm>
            <a:off x="8403721" y="6150845"/>
            <a:ext cx="587829" cy="397147"/>
          </a:xfrm>
          <a:prstGeom prst="ben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9E7E5714-2CB6-DFF3-EF69-2219FA09E0B8}"/>
              </a:ext>
            </a:extLst>
          </p:cNvPr>
          <p:cNvSpPr/>
          <p:nvPr/>
        </p:nvSpPr>
        <p:spPr>
          <a:xfrm rot="21063875">
            <a:off x="2454202" y="2853017"/>
            <a:ext cx="5026720" cy="2635651"/>
          </a:xfrm>
          <a:prstGeom prst="ellipse">
            <a:avLst/>
          </a:prstGeom>
          <a:noFill/>
          <a:ln w="5715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右 30">
            <a:extLst>
              <a:ext uri="{FF2B5EF4-FFF2-40B4-BE49-F238E27FC236}">
                <a16:creationId xmlns:a16="http://schemas.microsoft.com/office/drawing/2014/main" id="{43872D59-5893-746E-9A59-4C8DD090373D}"/>
              </a:ext>
            </a:extLst>
          </p:cNvPr>
          <p:cNvSpPr/>
          <p:nvPr/>
        </p:nvSpPr>
        <p:spPr>
          <a:xfrm>
            <a:off x="2136512" y="4020199"/>
            <a:ext cx="287009" cy="369332"/>
          </a:xfrm>
          <a:prstGeom prst="rightArrow">
            <a:avLst>
              <a:gd name="adj1" fmla="val 40341"/>
              <a:gd name="adj2" fmla="val 40583"/>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F0"/>
              </a:solidFill>
            </a:endParaRPr>
          </a:p>
        </p:txBody>
      </p:sp>
      <p:sp>
        <p:nvSpPr>
          <p:cNvPr id="32768" name="テキスト ボックス 32767">
            <a:extLst>
              <a:ext uri="{FF2B5EF4-FFF2-40B4-BE49-F238E27FC236}">
                <a16:creationId xmlns:a16="http://schemas.microsoft.com/office/drawing/2014/main" id="{E8352F05-CCAD-2B89-B244-DAF6FDEC6E61}"/>
              </a:ext>
            </a:extLst>
          </p:cNvPr>
          <p:cNvSpPr txBox="1"/>
          <p:nvPr/>
        </p:nvSpPr>
        <p:spPr>
          <a:xfrm>
            <a:off x="299988" y="4000383"/>
            <a:ext cx="1980029" cy="984885"/>
          </a:xfrm>
          <a:prstGeom prst="rect">
            <a:avLst/>
          </a:prstGeom>
          <a:noFill/>
        </p:spPr>
        <p:txBody>
          <a:bodyPr wrap="none" rtlCol="0">
            <a:spAutoFit/>
          </a:bodyPr>
          <a:lstStyle/>
          <a:p>
            <a:r>
              <a:rPr kumimoji="1" lang="ja-JP" altLang="en-US" sz="2000" b="1" dirty="0">
                <a:solidFill>
                  <a:srgbClr val="00B0F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クマがいると</a:t>
            </a:r>
            <a:endParaRPr kumimoji="1" lang="en-US" altLang="ja-JP" sz="2000" b="1" dirty="0">
              <a:solidFill>
                <a:srgbClr val="00B0F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endParaRPr>
          </a:p>
          <a:p>
            <a:r>
              <a:rPr kumimoji="1" lang="ja-JP" altLang="en-US" sz="2000" b="1" dirty="0">
                <a:solidFill>
                  <a:srgbClr val="00B0F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にらんだエリア</a:t>
            </a:r>
            <a:endParaRPr kumimoji="1" lang="en-US" altLang="ja-JP" sz="2000" b="1" dirty="0">
              <a:solidFill>
                <a:srgbClr val="00B0F0"/>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endParaRPr>
          </a:p>
          <a:p>
            <a:endParaRPr kumimoji="1" lang="ja-JP" altLang="en-US" dirty="0"/>
          </a:p>
        </p:txBody>
      </p:sp>
      <p:sp>
        <p:nvSpPr>
          <p:cNvPr id="4" name="テキスト ボックス 3">
            <a:extLst>
              <a:ext uri="{FF2B5EF4-FFF2-40B4-BE49-F238E27FC236}">
                <a16:creationId xmlns:a16="http://schemas.microsoft.com/office/drawing/2014/main" id="{9A441214-84B2-F209-EF23-79F9BD3945FC}"/>
              </a:ext>
            </a:extLst>
          </p:cNvPr>
          <p:cNvSpPr txBox="1"/>
          <p:nvPr/>
        </p:nvSpPr>
        <p:spPr>
          <a:xfrm>
            <a:off x="217564" y="1818042"/>
            <a:ext cx="492443" cy="1631216"/>
          </a:xfrm>
          <a:prstGeom prst="rect">
            <a:avLst/>
          </a:prstGeom>
          <a:noFill/>
        </p:spPr>
        <p:txBody>
          <a:bodyPr vert="eaVert" wrap="none" rtlCol="0">
            <a:spAutoFit/>
          </a:bodyPr>
          <a:lstStyle/>
          <a:p>
            <a:r>
              <a:rPr kumimoji="1" lang="ja-JP" altLang="en-US" sz="2000" b="1" dirty="0">
                <a:solidFill>
                  <a:schemeClr val="bg1"/>
                </a:solidFill>
                <a:latin typeface="UD デジタル 教科書体 NP" panose="02020400000000000000" pitchFamily="18" charset="-128"/>
                <a:ea typeface="UD デジタル 教科書体 NP" panose="02020400000000000000" pitchFamily="18" charset="-128"/>
              </a:rPr>
              <a:t>この日の猟場</a:t>
            </a:r>
          </a:p>
        </p:txBody>
      </p:sp>
    </p:spTree>
    <p:extLst>
      <p:ext uri="{BB962C8B-B14F-4D97-AF65-F5344CB8AC3E}">
        <p14:creationId xmlns:p14="http://schemas.microsoft.com/office/powerpoint/2010/main" val="2647073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8260A1-DA99-4A17-A7B1-A297ED3B3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63" y="289931"/>
            <a:ext cx="8593873" cy="6445405"/>
          </a:xfrm>
          <a:prstGeom prst="rect">
            <a:avLst/>
          </a:prstGeom>
        </p:spPr>
      </p:pic>
      <p:sp>
        <p:nvSpPr>
          <p:cNvPr id="4" name="テキスト ボックス 3">
            <a:extLst>
              <a:ext uri="{FF2B5EF4-FFF2-40B4-BE49-F238E27FC236}">
                <a16:creationId xmlns:a16="http://schemas.microsoft.com/office/drawing/2014/main" id="{0786E936-8A1E-4963-A52B-E5F8509E412F}"/>
              </a:ext>
            </a:extLst>
          </p:cNvPr>
          <p:cNvSpPr txBox="1"/>
          <p:nvPr/>
        </p:nvSpPr>
        <p:spPr>
          <a:xfrm>
            <a:off x="1447800" y="774700"/>
            <a:ext cx="3148619" cy="523220"/>
          </a:xfrm>
          <a:prstGeom prst="rect">
            <a:avLst/>
          </a:prstGeom>
          <a:noFill/>
        </p:spPr>
        <p:txBody>
          <a:bodyPr wrap="none" rtlCol="0">
            <a:spAutoFit/>
          </a:bodyPr>
          <a:lstStyle/>
          <a:p>
            <a:r>
              <a:rPr kumimoji="1" lang="ja-JP" altLang="en-US" sz="2800" b="1" dirty="0">
                <a:solidFill>
                  <a:srgbClr val="FFFF00"/>
                </a:solidFill>
                <a:latin typeface="UD デジタル 教科書体 NK" panose="02020400000000000000" pitchFamily="18" charset="-128"/>
                <a:ea typeface="UD デジタル 教科書体 NK" panose="02020400000000000000" pitchFamily="18" charset="-128"/>
              </a:rPr>
              <a:t>忍び猟（単独銃猟）</a:t>
            </a:r>
          </a:p>
        </p:txBody>
      </p:sp>
    </p:spTree>
    <p:extLst>
      <p:ext uri="{BB962C8B-B14F-4D97-AF65-F5344CB8AC3E}">
        <p14:creationId xmlns:p14="http://schemas.microsoft.com/office/powerpoint/2010/main" val="113624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186560-B7FC-411A-8074-36231FAD3A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118" y="-166207"/>
            <a:ext cx="13583641" cy="7640798"/>
          </a:xfrm>
          <a:prstGeom prst="rect">
            <a:avLst/>
          </a:prstGeom>
        </p:spPr>
      </p:pic>
    </p:spTree>
    <p:extLst>
      <p:ext uri="{BB962C8B-B14F-4D97-AF65-F5344CB8AC3E}">
        <p14:creationId xmlns:p14="http://schemas.microsoft.com/office/powerpoint/2010/main" val="2192120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奥利根クマ鍋２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70" y="440297"/>
            <a:ext cx="7960659" cy="597740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80A34C2-45E0-20B7-BC62-A4851F79AD4B}"/>
              </a:ext>
            </a:extLst>
          </p:cNvPr>
          <p:cNvSpPr txBox="1"/>
          <p:nvPr/>
        </p:nvSpPr>
        <p:spPr>
          <a:xfrm>
            <a:off x="2312894" y="925158"/>
            <a:ext cx="4136069" cy="523220"/>
          </a:xfrm>
          <a:prstGeom prst="rect">
            <a:avLst/>
          </a:prstGeom>
          <a:noFill/>
        </p:spPr>
        <p:txBody>
          <a:bodyPr wrap="none" rtlCol="0">
            <a:spAutoFit/>
          </a:bodyPr>
          <a:lstStyle/>
          <a:p>
            <a:r>
              <a:rPr kumimoji="1" lang="ja-JP" altLang="en-US" sz="2800" b="1" dirty="0">
                <a:solidFill>
                  <a:schemeClr val="bg1"/>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クマは山からの授かりもの</a:t>
            </a:r>
          </a:p>
        </p:txBody>
      </p:sp>
    </p:spTree>
    <p:extLst>
      <p:ext uri="{BB962C8B-B14F-4D97-AF65-F5344CB8AC3E}">
        <p14:creationId xmlns:p14="http://schemas.microsoft.com/office/powerpoint/2010/main" val="2477577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6E574B3-B3C1-4D32-826D-248C8DB8C1D1}"/>
              </a:ext>
            </a:extLst>
          </p:cNvPr>
          <p:cNvSpPr txBox="1"/>
          <p:nvPr/>
        </p:nvSpPr>
        <p:spPr>
          <a:xfrm>
            <a:off x="4390845" y="5917721"/>
            <a:ext cx="3942105" cy="523220"/>
          </a:xfrm>
          <a:prstGeom prst="rect">
            <a:avLst/>
          </a:prstGeom>
          <a:noFill/>
        </p:spPr>
        <p:txBody>
          <a:bodyPr wrap="none" rtlCol="0">
            <a:spAutoFit/>
          </a:bodyPr>
          <a:lstStyle/>
          <a:p>
            <a:r>
              <a:rPr kumimoji="1" lang="en-US" altLang="ja-JP" sz="2800" dirty="0">
                <a:solidFill>
                  <a:srgbClr val="FF0000"/>
                </a:solidFill>
              </a:rPr>
              <a:t>※</a:t>
            </a:r>
            <a:r>
              <a:rPr kumimoji="1" lang="ja-JP" altLang="en-US" sz="2800" dirty="0">
                <a:solidFill>
                  <a:srgbClr val="FF0000"/>
                </a:solidFill>
              </a:rPr>
              <a:t>現在は流通していない</a:t>
            </a:r>
          </a:p>
        </p:txBody>
      </p:sp>
      <p:pic>
        <p:nvPicPr>
          <p:cNvPr id="4" name="図 3" descr="テーブル, 食品, 座る, 皿 が含まれている画像&#10;&#10;自動的に生成された説明">
            <a:extLst>
              <a:ext uri="{FF2B5EF4-FFF2-40B4-BE49-F238E27FC236}">
                <a16:creationId xmlns:a16="http://schemas.microsoft.com/office/drawing/2014/main" id="{9710F82D-5DF0-4285-B118-54EFC953B9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686" y="1308861"/>
            <a:ext cx="8214627" cy="6160971"/>
          </a:xfrm>
          <a:prstGeom prst="rect">
            <a:avLst/>
          </a:prstGeom>
        </p:spPr>
      </p:pic>
      <p:sp>
        <p:nvSpPr>
          <p:cNvPr id="5" name="テキスト ボックス 4">
            <a:extLst>
              <a:ext uri="{FF2B5EF4-FFF2-40B4-BE49-F238E27FC236}">
                <a16:creationId xmlns:a16="http://schemas.microsoft.com/office/drawing/2014/main" id="{C21F6A86-2F60-4B54-B954-9DDC0C92B9AD}"/>
              </a:ext>
            </a:extLst>
          </p:cNvPr>
          <p:cNvSpPr txBox="1"/>
          <p:nvPr/>
        </p:nvSpPr>
        <p:spPr>
          <a:xfrm>
            <a:off x="1538719" y="774136"/>
            <a:ext cx="6901248" cy="461665"/>
          </a:xfrm>
          <a:prstGeom prst="rect">
            <a:avLst/>
          </a:prstGeom>
          <a:noFill/>
        </p:spPr>
        <p:txBody>
          <a:bodyPr wrap="none" rtlCol="0">
            <a:spAutoFit/>
          </a:bodyPr>
          <a:lstStyle/>
          <a:p>
            <a:r>
              <a:rPr kumimoji="1" lang="ja-JP" altLang="en-US" sz="2400" b="1" dirty="0">
                <a:latin typeface="UD デジタル 教科書体 NK" panose="02020400000000000000" pitchFamily="18" charset="-128"/>
                <a:ea typeface="UD デジタル 教科書体 NK" panose="02020400000000000000" pitchFamily="18" charset="-128"/>
              </a:rPr>
              <a:t>熊胆（ゆうたん＝くまのい＝胆嚢）　漢方原料（生薬）</a:t>
            </a:r>
          </a:p>
        </p:txBody>
      </p:sp>
      <p:sp>
        <p:nvSpPr>
          <p:cNvPr id="3" name="テキスト ボックス 2">
            <a:extLst>
              <a:ext uri="{FF2B5EF4-FFF2-40B4-BE49-F238E27FC236}">
                <a16:creationId xmlns:a16="http://schemas.microsoft.com/office/drawing/2014/main" id="{EE27A52D-E3F8-CB52-538C-F2CCB3C4A3CD}"/>
              </a:ext>
            </a:extLst>
          </p:cNvPr>
          <p:cNvSpPr txBox="1"/>
          <p:nvPr/>
        </p:nvSpPr>
        <p:spPr>
          <a:xfrm>
            <a:off x="1538719" y="1441525"/>
            <a:ext cx="4243469" cy="400110"/>
          </a:xfrm>
          <a:prstGeom prst="rect">
            <a:avLst/>
          </a:prstGeom>
          <a:noFill/>
        </p:spPr>
        <p:txBody>
          <a:bodyPr wrap="none" rtlCol="0">
            <a:spAutoFit/>
          </a:bodyPr>
          <a:lstStyle/>
          <a:p>
            <a:r>
              <a:rPr kumimoji="1" lang="ja-JP" altLang="en-US" sz="2000" dirty="0">
                <a:latin typeface="UD デジタル 教科書体 NK" panose="02020400000000000000" pitchFamily="18" charset="-128"/>
                <a:ea typeface="UD デジタル 教科書体 NK" panose="02020400000000000000" pitchFamily="18" charset="-128"/>
              </a:rPr>
              <a:t>金一匁と熊胆一匁は等価とされてきた</a:t>
            </a:r>
          </a:p>
        </p:txBody>
      </p:sp>
    </p:spTree>
    <p:extLst>
      <p:ext uri="{BB962C8B-B14F-4D97-AF65-F5344CB8AC3E}">
        <p14:creationId xmlns:p14="http://schemas.microsoft.com/office/powerpoint/2010/main" val="52077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1061C2-6C92-4B24-8BFE-D1128B7C9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2244" y="1"/>
            <a:ext cx="4001756" cy="4077148"/>
          </a:xfrm>
          <a:prstGeom prst="rect">
            <a:avLst/>
          </a:prstGeom>
        </p:spPr>
      </p:pic>
      <p:pic>
        <p:nvPicPr>
          <p:cNvPr id="4" name="図 3">
            <a:extLst>
              <a:ext uri="{FF2B5EF4-FFF2-40B4-BE49-F238E27FC236}">
                <a16:creationId xmlns:a16="http://schemas.microsoft.com/office/drawing/2014/main" id="{8B2316B7-D09F-97C3-5D27-96E0EE9B5D95}"/>
              </a:ext>
            </a:extLst>
          </p:cNvPr>
          <p:cNvPicPr>
            <a:picLocks noChangeAspect="1"/>
          </p:cNvPicPr>
          <p:nvPr/>
        </p:nvPicPr>
        <p:blipFill>
          <a:blip r:embed="rId3"/>
          <a:stretch>
            <a:fillRect/>
          </a:stretch>
        </p:blipFill>
        <p:spPr>
          <a:xfrm>
            <a:off x="1" y="-22579"/>
            <a:ext cx="5142244" cy="3747737"/>
          </a:xfrm>
          <a:prstGeom prst="rect">
            <a:avLst/>
          </a:prstGeom>
        </p:spPr>
      </p:pic>
      <p:sp>
        <p:nvSpPr>
          <p:cNvPr id="7" name="テキスト ボックス 6">
            <a:extLst>
              <a:ext uri="{FF2B5EF4-FFF2-40B4-BE49-F238E27FC236}">
                <a16:creationId xmlns:a16="http://schemas.microsoft.com/office/drawing/2014/main" id="{11798F56-DA7D-5EB8-5D44-E33A2DA5B784}"/>
              </a:ext>
            </a:extLst>
          </p:cNvPr>
          <p:cNvSpPr txBox="1"/>
          <p:nvPr/>
        </p:nvSpPr>
        <p:spPr>
          <a:xfrm>
            <a:off x="6111759" y="4224737"/>
            <a:ext cx="4572000" cy="646331"/>
          </a:xfrm>
          <a:prstGeom prst="rect">
            <a:avLst/>
          </a:prstGeom>
          <a:noFill/>
        </p:spPr>
        <p:txBody>
          <a:bodyPr wrap="square">
            <a:spAutoFit/>
          </a:bodyPr>
          <a:lstStyle/>
          <a:p>
            <a:r>
              <a:rPr lang="ja-JP" altLang="en-US" dirty="0">
                <a:latin typeface="UD デジタル 教科書体 NK-B" panose="02020700000000000000" pitchFamily="18" charset="-128"/>
                <a:ea typeface="UD デジタル 教科書体 NK-B" panose="02020700000000000000" pitchFamily="18" charset="-128"/>
              </a:rPr>
              <a:t>イノシシをかたどった</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縄文時代の土製品</a:t>
            </a:r>
          </a:p>
        </p:txBody>
      </p:sp>
      <p:sp>
        <p:nvSpPr>
          <p:cNvPr id="8" name="テキスト ボックス 7">
            <a:extLst>
              <a:ext uri="{FF2B5EF4-FFF2-40B4-BE49-F238E27FC236}">
                <a16:creationId xmlns:a16="http://schemas.microsoft.com/office/drawing/2014/main" id="{F9913348-FE66-B719-8582-C2A53106A136}"/>
              </a:ext>
            </a:extLst>
          </p:cNvPr>
          <p:cNvSpPr txBox="1"/>
          <p:nvPr/>
        </p:nvSpPr>
        <p:spPr>
          <a:xfrm>
            <a:off x="1620607" y="3774300"/>
            <a:ext cx="3239990" cy="369332"/>
          </a:xfrm>
          <a:prstGeom prst="rect">
            <a:avLst/>
          </a:prstGeom>
          <a:noFill/>
        </p:spPr>
        <p:txBody>
          <a:bodyPr wrap="non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ラスコーの洞窟壁画（フランス）</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pic>
        <p:nvPicPr>
          <p:cNvPr id="9" name="図 8">
            <a:extLst>
              <a:ext uri="{FF2B5EF4-FFF2-40B4-BE49-F238E27FC236}">
                <a16:creationId xmlns:a16="http://schemas.microsoft.com/office/drawing/2014/main" id="{B688DD1F-A208-9F86-4151-1679A35B8F9A}"/>
              </a:ext>
            </a:extLst>
          </p:cNvPr>
          <p:cNvPicPr>
            <a:picLocks noChangeAspect="1"/>
          </p:cNvPicPr>
          <p:nvPr/>
        </p:nvPicPr>
        <p:blipFill>
          <a:blip r:embed="rId4"/>
          <a:stretch>
            <a:fillRect/>
          </a:stretch>
        </p:blipFill>
        <p:spPr>
          <a:xfrm>
            <a:off x="146756" y="4192774"/>
            <a:ext cx="3928533" cy="2600315"/>
          </a:xfrm>
          <a:prstGeom prst="rect">
            <a:avLst/>
          </a:prstGeom>
        </p:spPr>
      </p:pic>
      <p:sp>
        <p:nvSpPr>
          <p:cNvPr id="10" name="テキスト ボックス 9">
            <a:extLst>
              <a:ext uri="{FF2B5EF4-FFF2-40B4-BE49-F238E27FC236}">
                <a16:creationId xmlns:a16="http://schemas.microsoft.com/office/drawing/2014/main" id="{40458057-96F8-BEFF-7C42-DE4903CC1C14}"/>
              </a:ext>
            </a:extLst>
          </p:cNvPr>
          <p:cNvSpPr txBox="1"/>
          <p:nvPr/>
        </p:nvSpPr>
        <p:spPr>
          <a:xfrm>
            <a:off x="4194586" y="5575915"/>
            <a:ext cx="3090911" cy="707886"/>
          </a:xfrm>
          <a:prstGeom prst="rect">
            <a:avLst/>
          </a:prstGeom>
          <a:noFill/>
        </p:spPr>
        <p:txBody>
          <a:bodyPr wrap="none" rtlCol="0">
            <a:spAutoFit/>
          </a:bodyPr>
          <a:lstStyle/>
          <a:p>
            <a:r>
              <a:rPr kumimoji="1" lang="ja-JP" altLang="en-US" sz="2000" dirty="0">
                <a:latin typeface="UD デジタル 教科書体 NK-B" panose="02020700000000000000" pitchFamily="18" charset="-128"/>
                <a:ea typeface="UD デジタル 教科書体 NK-B" panose="02020700000000000000" pitchFamily="18" charset="-128"/>
              </a:rPr>
              <a:t>タッシリ・ナジェールの岩絵</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latin typeface="UD デジタル 教科書体 NK-B" panose="02020700000000000000" pitchFamily="18" charset="-128"/>
                <a:ea typeface="UD デジタル 教科書体 NK-B" panose="02020700000000000000" pitchFamily="18" charset="-128"/>
              </a:rPr>
              <a:t>（アルジェリア）</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915962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C720D2E-1C83-B534-686B-22D19582F4B5}"/>
              </a:ext>
            </a:extLst>
          </p:cNvPr>
          <p:cNvPicPr>
            <a:picLocks noChangeAspect="1"/>
          </p:cNvPicPr>
          <p:nvPr/>
        </p:nvPicPr>
        <p:blipFill>
          <a:blip r:embed="rId2"/>
          <a:stretch>
            <a:fillRect/>
          </a:stretch>
        </p:blipFill>
        <p:spPr>
          <a:xfrm>
            <a:off x="6254524" y="193237"/>
            <a:ext cx="2841171" cy="3622492"/>
          </a:xfrm>
          <a:prstGeom prst="rect">
            <a:avLst/>
          </a:prstGeom>
        </p:spPr>
      </p:pic>
      <p:pic>
        <p:nvPicPr>
          <p:cNvPr id="7" name="図 6">
            <a:extLst>
              <a:ext uri="{FF2B5EF4-FFF2-40B4-BE49-F238E27FC236}">
                <a16:creationId xmlns:a16="http://schemas.microsoft.com/office/drawing/2014/main" id="{780CEDF3-88FE-74F8-2A13-3D7027BB1295}"/>
              </a:ext>
            </a:extLst>
          </p:cNvPr>
          <p:cNvPicPr>
            <a:picLocks noChangeAspect="1"/>
          </p:cNvPicPr>
          <p:nvPr/>
        </p:nvPicPr>
        <p:blipFill>
          <a:blip r:embed="rId3"/>
          <a:stretch>
            <a:fillRect/>
          </a:stretch>
        </p:blipFill>
        <p:spPr>
          <a:xfrm>
            <a:off x="4694161" y="4285569"/>
            <a:ext cx="3981753" cy="2239736"/>
          </a:xfrm>
          <a:prstGeom prst="rect">
            <a:avLst/>
          </a:prstGeom>
        </p:spPr>
      </p:pic>
      <p:pic>
        <p:nvPicPr>
          <p:cNvPr id="9" name="図 8">
            <a:extLst>
              <a:ext uri="{FF2B5EF4-FFF2-40B4-BE49-F238E27FC236}">
                <a16:creationId xmlns:a16="http://schemas.microsoft.com/office/drawing/2014/main" id="{72608FB1-0421-6544-E962-F76C908440B4}"/>
              </a:ext>
            </a:extLst>
          </p:cNvPr>
          <p:cNvPicPr>
            <a:picLocks noChangeAspect="1"/>
          </p:cNvPicPr>
          <p:nvPr/>
        </p:nvPicPr>
        <p:blipFill>
          <a:blip r:embed="rId4"/>
          <a:stretch>
            <a:fillRect/>
          </a:stretch>
        </p:blipFill>
        <p:spPr>
          <a:xfrm>
            <a:off x="-300646" y="2055394"/>
            <a:ext cx="5145470" cy="6700085"/>
          </a:xfrm>
          <a:prstGeom prst="rect">
            <a:avLst/>
          </a:prstGeom>
        </p:spPr>
      </p:pic>
      <p:pic>
        <p:nvPicPr>
          <p:cNvPr id="11" name="図 10">
            <a:extLst>
              <a:ext uri="{FF2B5EF4-FFF2-40B4-BE49-F238E27FC236}">
                <a16:creationId xmlns:a16="http://schemas.microsoft.com/office/drawing/2014/main" id="{3359666F-0612-7009-FD00-19DE86E0A5A9}"/>
              </a:ext>
            </a:extLst>
          </p:cNvPr>
          <p:cNvPicPr>
            <a:picLocks noChangeAspect="1"/>
          </p:cNvPicPr>
          <p:nvPr/>
        </p:nvPicPr>
        <p:blipFill>
          <a:blip r:embed="rId5"/>
          <a:stretch>
            <a:fillRect/>
          </a:stretch>
        </p:blipFill>
        <p:spPr>
          <a:xfrm>
            <a:off x="29748" y="141048"/>
            <a:ext cx="2830286" cy="3962400"/>
          </a:xfrm>
          <a:prstGeom prst="rect">
            <a:avLst/>
          </a:prstGeom>
        </p:spPr>
      </p:pic>
      <p:pic>
        <p:nvPicPr>
          <p:cNvPr id="15" name="図 14">
            <a:extLst>
              <a:ext uri="{FF2B5EF4-FFF2-40B4-BE49-F238E27FC236}">
                <a16:creationId xmlns:a16="http://schemas.microsoft.com/office/drawing/2014/main" id="{5BEAD49D-9348-B645-B5CC-F8D3A9FC90C0}"/>
              </a:ext>
            </a:extLst>
          </p:cNvPr>
          <p:cNvPicPr>
            <a:picLocks noChangeAspect="1"/>
          </p:cNvPicPr>
          <p:nvPr/>
        </p:nvPicPr>
        <p:blipFill>
          <a:blip r:embed="rId6"/>
          <a:stretch>
            <a:fillRect/>
          </a:stretch>
        </p:blipFill>
        <p:spPr>
          <a:xfrm>
            <a:off x="2675918" y="2004483"/>
            <a:ext cx="3496281" cy="1957918"/>
          </a:xfrm>
          <a:prstGeom prst="rect">
            <a:avLst/>
          </a:prstGeom>
        </p:spPr>
      </p:pic>
      <p:pic>
        <p:nvPicPr>
          <p:cNvPr id="17" name="図 16">
            <a:extLst>
              <a:ext uri="{FF2B5EF4-FFF2-40B4-BE49-F238E27FC236}">
                <a16:creationId xmlns:a16="http://schemas.microsoft.com/office/drawing/2014/main" id="{BA65D88B-59EC-0664-816E-8B0207CB8496}"/>
              </a:ext>
            </a:extLst>
          </p:cNvPr>
          <p:cNvPicPr>
            <a:picLocks noChangeAspect="1"/>
          </p:cNvPicPr>
          <p:nvPr/>
        </p:nvPicPr>
        <p:blipFill>
          <a:blip r:embed="rId7"/>
          <a:stretch>
            <a:fillRect/>
          </a:stretch>
        </p:blipFill>
        <p:spPr>
          <a:xfrm>
            <a:off x="2860034" y="141048"/>
            <a:ext cx="2979661" cy="2105627"/>
          </a:xfrm>
          <a:prstGeom prst="rect">
            <a:avLst/>
          </a:prstGeom>
        </p:spPr>
      </p:pic>
    </p:spTree>
    <p:extLst>
      <p:ext uri="{BB962C8B-B14F-4D97-AF65-F5344CB8AC3E}">
        <p14:creationId xmlns:p14="http://schemas.microsoft.com/office/powerpoint/2010/main" val="3397678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ononoke">
            <a:extLst>
              <a:ext uri="{FF2B5EF4-FFF2-40B4-BE49-F238E27FC236}">
                <a16:creationId xmlns:a16="http://schemas.microsoft.com/office/drawing/2014/main" id="{381CC5A0-5260-9D86-8DC3-DCEDE1765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504826"/>
            <a:ext cx="7556194" cy="503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もののけ２">
            <a:extLst>
              <a:ext uri="{FF2B5EF4-FFF2-40B4-BE49-F238E27FC236}">
                <a16:creationId xmlns:a16="http://schemas.microsoft.com/office/drawing/2014/main" id="{14F7C3EB-E216-1D8A-5ABB-0F7FC55FFF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605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a:extLst>
              <a:ext uri="{FF2B5EF4-FFF2-40B4-BE49-F238E27FC236}">
                <a16:creationId xmlns:a16="http://schemas.microsoft.com/office/drawing/2014/main" id="{89AAA95C-C03E-1011-FB47-16C0DA3C3B60}"/>
              </a:ext>
            </a:extLst>
          </p:cNvPr>
          <p:cNvSpPr txBox="1">
            <a:spLocks noChangeArrowheads="1"/>
          </p:cNvSpPr>
          <p:nvPr/>
        </p:nvSpPr>
        <p:spPr bwMode="auto">
          <a:xfrm>
            <a:off x="1181741" y="4611746"/>
            <a:ext cx="7275512" cy="584200"/>
          </a:xfrm>
          <a:prstGeom prst="rect">
            <a:avLst/>
          </a:prstGeom>
          <a:noFill/>
          <a:ln>
            <a:noFill/>
          </a:ln>
          <a:effectLst/>
        </p:spPr>
        <p:txBody>
          <a:bodyPr wrap="none">
            <a:spAutoFit/>
          </a:bodyPr>
          <a:lstStyle/>
          <a:p>
            <a:pPr>
              <a:defRPr/>
            </a:pPr>
            <a:r>
              <a:rPr lang="ja-JP" altLang="en-US" sz="3200" b="1" dirty="0">
                <a:solidFill>
                  <a:schemeClr val="bg1"/>
                </a:solidFill>
                <a:effectLst>
                  <a:outerShdw blurRad="38100" dist="38100" dir="2700000" algn="tl">
                    <a:srgbClr val="C0C0C0"/>
                  </a:outerShdw>
                </a:effectLst>
                <a:latin typeface="UD デジタル 教科書体 NK" panose="02020400000000000000" pitchFamily="18" charset="-128"/>
                <a:ea typeface="UD デジタル 教科書体 NK" panose="02020400000000000000" pitchFamily="18" charset="-128"/>
              </a:rPr>
              <a:t>人と動物（自然）はわかりあえないのか？</a:t>
            </a:r>
          </a:p>
        </p:txBody>
      </p:sp>
      <p:sp>
        <p:nvSpPr>
          <p:cNvPr id="36869" name="テキスト ボックス 1">
            <a:extLst>
              <a:ext uri="{FF2B5EF4-FFF2-40B4-BE49-F238E27FC236}">
                <a16:creationId xmlns:a16="http://schemas.microsoft.com/office/drawing/2014/main" id="{47F43890-DD46-3F05-B265-37D6F5ABFC0F}"/>
              </a:ext>
            </a:extLst>
          </p:cNvPr>
          <p:cNvSpPr txBox="1">
            <a:spLocks noChangeArrowheads="1"/>
          </p:cNvSpPr>
          <p:nvPr/>
        </p:nvSpPr>
        <p:spPr bwMode="auto">
          <a:xfrm>
            <a:off x="827088" y="5522177"/>
            <a:ext cx="75561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b="1" dirty="0">
                <a:solidFill>
                  <a:schemeClr val="accent2">
                    <a:lumMod val="75000"/>
                  </a:schemeClr>
                </a:solidFill>
                <a:latin typeface="UD デジタル 教科書体 NK" panose="02020400000000000000" pitchFamily="18" charset="-128"/>
                <a:ea typeface="UD デジタル 教科書体 NK" panose="02020400000000000000" pitchFamily="18" charset="-128"/>
              </a:rPr>
              <a:t>↑「動物は人間を理解できない。だから人間が動物のことを理解するしかない」</a:t>
            </a:r>
            <a:r>
              <a:rPr lang="en-US" altLang="ja-JP" sz="1800" b="1" dirty="0">
                <a:latin typeface="UD デジタル 教科書体 NK" panose="02020400000000000000" pitchFamily="18" charset="-128"/>
                <a:ea typeface="UD デジタル 教科書体 NK" panose="02020400000000000000" pitchFamily="18" charset="-128"/>
              </a:rPr>
              <a:t>『</a:t>
            </a:r>
            <a:r>
              <a:rPr lang="ja-JP" altLang="en-US" sz="1800" b="1" dirty="0">
                <a:latin typeface="UD デジタル 教科書体 NK" panose="02020400000000000000" pitchFamily="18" charset="-128"/>
                <a:ea typeface="UD デジタル 教科書体 NK" panose="02020400000000000000" pitchFamily="18" charset="-128"/>
              </a:rPr>
              <a:t>熊が棲む街で</a:t>
            </a:r>
            <a:r>
              <a:rPr lang="en-US" altLang="ja-JP" sz="1800" b="1" dirty="0">
                <a:latin typeface="UD デジタル 教科書体 NK" panose="02020400000000000000" pitchFamily="18" charset="-128"/>
                <a:ea typeface="UD デジタル 教科書体 NK" panose="02020400000000000000" pitchFamily="18" charset="-128"/>
              </a:rPr>
              <a:t>』</a:t>
            </a:r>
            <a:r>
              <a:rPr lang="ja-JP" altLang="en-US" sz="1800" b="1" dirty="0">
                <a:latin typeface="UD デジタル 教科書体 NK" panose="02020400000000000000" pitchFamily="18" charset="-128"/>
                <a:ea typeface="UD デジタル 教科書体 NK" panose="02020400000000000000" pitchFamily="18" charset="-128"/>
              </a:rPr>
              <a:t>秋田魁新報社刊より</a:t>
            </a:r>
          </a:p>
        </p:txBody>
      </p:sp>
      <p:sp>
        <p:nvSpPr>
          <p:cNvPr id="36870" name="テキスト ボックス 1">
            <a:extLst>
              <a:ext uri="{FF2B5EF4-FFF2-40B4-BE49-F238E27FC236}">
                <a16:creationId xmlns:a16="http://schemas.microsoft.com/office/drawing/2014/main" id="{1C432977-4D28-081A-6394-011D3C53EBE1}"/>
              </a:ext>
            </a:extLst>
          </p:cNvPr>
          <p:cNvSpPr txBox="1">
            <a:spLocks noChangeArrowheads="1"/>
          </p:cNvSpPr>
          <p:nvPr/>
        </p:nvSpPr>
        <p:spPr bwMode="auto">
          <a:xfrm>
            <a:off x="1960563" y="68263"/>
            <a:ext cx="1755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chemeClr val="bg1"/>
                </a:solidFill>
              </a:rPr>
              <a:t>©</a:t>
            </a:r>
            <a:r>
              <a:rPr lang="ja-JP" altLang="en-US" sz="1800" b="1">
                <a:solidFill>
                  <a:schemeClr val="bg1"/>
                </a:solidFill>
              </a:rPr>
              <a:t>スタジオジブリ</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ゲンキな田舎ほか地域活性\中洞牧場\PB010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0"/>
            <a:ext cx="9658363" cy="724334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99592" y="1484784"/>
            <a:ext cx="7109639" cy="646331"/>
          </a:xfrm>
          <a:prstGeom prst="rect">
            <a:avLst/>
          </a:prstGeom>
          <a:noFill/>
        </p:spPr>
        <p:txBody>
          <a:bodyPr wrap="none" rtlCol="0">
            <a:spAutoFit/>
          </a:bodyPr>
          <a:lstStyle/>
          <a:p>
            <a:r>
              <a:rPr kumimoji="1" lang="ja-JP" altLang="en-US" sz="3600" b="1" dirty="0">
                <a:solidFill>
                  <a:srgbClr val="FFFF00"/>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アニマルウェルフェアと生命倫理</a:t>
            </a:r>
          </a:p>
        </p:txBody>
      </p:sp>
      <p:sp>
        <p:nvSpPr>
          <p:cNvPr id="4" name="正方形/長方形 3"/>
          <p:cNvSpPr/>
          <p:nvPr/>
        </p:nvSpPr>
        <p:spPr>
          <a:xfrm>
            <a:off x="2179003" y="2029073"/>
            <a:ext cx="4509568" cy="461665"/>
          </a:xfrm>
          <a:prstGeom prst="rect">
            <a:avLst/>
          </a:prstGeom>
        </p:spPr>
        <p:txBody>
          <a:bodyPr wrap="none">
            <a:spAutoFit/>
          </a:bodyPr>
          <a:lstStyle/>
          <a:p>
            <a:r>
              <a:rPr lang="en-US" altLang="ja-JP" sz="2400" dirty="0" err="1">
                <a:solidFill>
                  <a:srgbClr val="FFFF00"/>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AnimalWelfare</a:t>
            </a:r>
            <a:r>
              <a:rPr lang="ja-JP" altLang="en-US" sz="2400" dirty="0">
                <a:solidFill>
                  <a:srgbClr val="FFFF00"/>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 </a:t>
            </a:r>
            <a:r>
              <a:rPr lang="en-US" altLang="ja-JP" sz="2400" dirty="0">
                <a:solidFill>
                  <a:srgbClr val="FFFF00"/>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rPr>
              <a:t>and Bioethics</a:t>
            </a:r>
            <a:endParaRPr lang="ja-JP" altLang="en-US" sz="2400" dirty="0">
              <a:solidFill>
                <a:srgbClr val="FFFF00"/>
              </a:solidFill>
              <a:effectLst>
                <a:outerShdw blurRad="38100" dist="38100" dir="2700000" algn="tl">
                  <a:srgbClr val="000000">
                    <a:alpha val="43137"/>
                  </a:srgbClr>
                </a:outerShdw>
              </a:effectLst>
              <a:latin typeface="UD デジタル 教科書体 NK" panose="02020400000000000000" pitchFamily="18" charset="-128"/>
              <a:ea typeface="UD デジタル 教科書体 NK" panose="02020400000000000000" pitchFamily="18" charset="-128"/>
            </a:endParaRPr>
          </a:p>
        </p:txBody>
      </p:sp>
      <p:sp>
        <p:nvSpPr>
          <p:cNvPr id="5" name="テキスト ボックス 4">
            <a:extLst>
              <a:ext uri="{FF2B5EF4-FFF2-40B4-BE49-F238E27FC236}">
                <a16:creationId xmlns:a16="http://schemas.microsoft.com/office/drawing/2014/main" id="{1B029D1E-33A7-90A5-CB8F-444838D8B357}"/>
              </a:ext>
            </a:extLst>
          </p:cNvPr>
          <p:cNvSpPr txBox="1"/>
          <p:nvPr/>
        </p:nvSpPr>
        <p:spPr>
          <a:xfrm>
            <a:off x="1109800" y="787432"/>
            <a:ext cx="7366119" cy="707886"/>
          </a:xfrm>
          <a:prstGeom prst="rect">
            <a:avLst/>
          </a:prstGeom>
          <a:noFill/>
        </p:spPr>
        <p:txBody>
          <a:bodyPr wrap="none" rtlCol="0">
            <a:spAutoFit/>
          </a:bodyPr>
          <a:lstStyle/>
          <a:p>
            <a:r>
              <a:rPr kumimoji="1" lang="ja-JP" altLang="en-US" sz="4000" dirty="0">
                <a:solidFill>
                  <a:schemeClr val="bg1"/>
                </a:solidFill>
                <a:effectLst>
                  <a:outerShdw blurRad="38100" dist="38100" dir="2700000" algn="tl">
                    <a:srgbClr val="000000">
                      <a:alpha val="43137"/>
                    </a:srgbClr>
                  </a:outerShdw>
                </a:effectLst>
                <a:latin typeface="UD デジタル 教科書体 NP" panose="02020400000000000000" pitchFamily="18" charset="-128"/>
                <a:ea typeface="UD デジタル 教科書体 NP" panose="02020400000000000000" pitchFamily="18" charset="-128"/>
              </a:rPr>
              <a:t>「食と命」をめぐる現代的概念</a:t>
            </a:r>
          </a:p>
        </p:txBody>
      </p:sp>
    </p:spTree>
    <p:extLst>
      <p:ext uri="{BB962C8B-B14F-4D97-AF65-F5344CB8AC3E}">
        <p14:creationId xmlns:p14="http://schemas.microsoft.com/office/powerpoint/2010/main" val="3541777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descr="\\192.168.1.24\share\Pr\個人フォルダ\倉持\農系\中洞さん講演用スライド\rose_1517のコピ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7" y="1303953"/>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正方形/長方形 31"/>
          <p:cNvSpPr/>
          <p:nvPr/>
        </p:nvSpPr>
        <p:spPr>
          <a:xfrm>
            <a:off x="0" y="1140311"/>
            <a:ext cx="9144000" cy="312485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p>
        </p:txBody>
      </p:sp>
      <p:sp>
        <p:nvSpPr>
          <p:cNvPr id="6148" name="タイトル 1"/>
          <p:cNvSpPr>
            <a:spLocks noGrp="1"/>
          </p:cNvSpPr>
          <p:nvPr>
            <p:ph type="title" idx="4294967295"/>
          </p:nvPr>
        </p:nvSpPr>
        <p:spPr>
          <a:xfrm>
            <a:off x="880682" y="352555"/>
            <a:ext cx="8277225" cy="1143000"/>
          </a:xfrm>
        </p:spPr>
        <p:txBody>
          <a:bodyPr>
            <a:normAutofit/>
          </a:bodyPr>
          <a:lstStyle/>
          <a:p>
            <a:pPr algn="l" eaLnBrk="1" hangingPunct="1"/>
            <a:r>
              <a:rPr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家畜福祉 （ 快適性に配慮した飼養管理 ） </a:t>
            </a:r>
            <a:endParaRPr lang="ja-JP" altLang="en-US" sz="2800" dirty="0">
              <a:solidFill>
                <a:srgbClr val="C00000"/>
              </a:solidFill>
              <a:latin typeface="UD デジタル 教科書体 N" panose="02020400000000000000" pitchFamily="17" charset="-128"/>
              <a:ea typeface="UD デジタル 教科書体 N" panose="02020400000000000000" pitchFamily="17" charset="-128"/>
            </a:endParaRPr>
          </a:p>
        </p:txBody>
      </p:sp>
      <p:sp>
        <p:nvSpPr>
          <p:cNvPr id="6149" name="テキスト ボックス 22"/>
          <p:cNvSpPr txBox="1">
            <a:spLocks noChangeArrowheads="1"/>
          </p:cNvSpPr>
          <p:nvPr/>
        </p:nvSpPr>
        <p:spPr bwMode="auto">
          <a:xfrm>
            <a:off x="505610" y="1303953"/>
            <a:ext cx="9589158" cy="28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lnSpc>
                <a:spcPct val="150000"/>
              </a:lnSpc>
            </a:pPr>
            <a:r>
              <a:rPr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人間のために生かされ死んでいく</a:t>
            </a:r>
            <a:endParaRPr lang="en-US" altLang="ja-JP" sz="2000" b="1" dirty="0">
              <a:solidFill>
                <a:srgbClr val="002060"/>
              </a:solidFill>
              <a:latin typeface="UD デジタル 教科書体 N" panose="02020400000000000000" pitchFamily="17" charset="-128"/>
              <a:ea typeface="UD デジタル 教科書体 N" panose="02020400000000000000" pitchFamily="17" charset="-128"/>
            </a:endParaRPr>
          </a:p>
          <a:p>
            <a:pPr eaLnBrk="1" hangingPunct="1">
              <a:lnSpc>
                <a:spcPct val="150000"/>
              </a:lnSpc>
            </a:pPr>
            <a:r>
              <a:rPr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経済動物でも、</a:t>
            </a:r>
            <a:endParaRPr lang="en-US" altLang="ja-JP" sz="2000" b="1" dirty="0">
              <a:solidFill>
                <a:srgbClr val="002060"/>
              </a:solidFill>
              <a:latin typeface="UD デジタル 教科書体 N" panose="02020400000000000000" pitchFamily="17" charset="-128"/>
              <a:ea typeface="UD デジタル 教科書体 N" panose="02020400000000000000" pitchFamily="17" charset="-128"/>
            </a:endParaRPr>
          </a:p>
          <a:p>
            <a:pPr eaLnBrk="1" hangingPunct="1">
              <a:lnSpc>
                <a:spcPct val="150000"/>
              </a:lnSpc>
            </a:pPr>
            <a:r>
              <a:rPr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人間と同じく痛みや苦しみを</a:t>
            </a:r>
            <a:endParaRPr lang="en-US" altLang="ja-JP" sz="2000" b="1" dirty="0">
              <a:solidFill>
                <a:srgbClr val="002060"/>
              </a:solidFill>
              <a:latin typeface="UD デジタル 教科書体 N" panose="02020400000000000000" pitchFamily="17" charset="-128"/>
              <a:ea typeface="UD デジタル 教科書体 N" panose="02020400000000000000" pitchFamily="17" charset="-128"/>
            </a:endParaRPr>
          </a:p>
          <a:p>
            <a:pPr eaLnBrk="1" hangingPunct="1">
              <a:lnSpc>
                <a:spcPct val="150000"/>
              </a:lnSpc>
            </a:pPr>
            <a:r>
              <a:rPr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感じるのなら、その一生に対して</a:t>
            </a:r>
            <a:endParaRPr lang="en-US" altLang="ja-JP" sz="2000" b="1" dirty="0">
              <a:solidFill>
                <a:srgbClr val="002060"/>
              </a:solidFill>
              <a:latin typeface="UD デジタル 教科書体 N" panose="02020400000000000000" pitchFamily="17" charset="-128"/>
              <a:ea typeface="UD デジタル 教科書体 N" panose="02020400000000000000" pitchFamily="17" charset="-128"/>
            </a:endParaRPr>
          </a:p>
          <a:p>
            <a:pPr eaLnBrk="1" hangingPunct="1">
              <a:lnSpc>
                <a:spcPct val="150000"/>
              </a:lnSpc>
            </a:pPr>
            <a:r>
              <a:rPr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いたわりや慈しみの心をもって</a:t>
            </a:r>
            <a:endParaRPr lang="en-US" altLang="ja-JP" sz="2000" b="1" dirty="0">
              <a:solidFill>
                <a:srgbClr val="002060"/>
              </a:solidFill>
              <a:latin typeface="UD デジタル 教科書体 N" panose="02020400000000000000" pitchFamily="17" charset="-128"/>
              <a:ea typeface="UD デジタル 教科書体 N" panose="02020400000000000000" pitchFamily="17" charset="-128"/>
            </a:endParaRPr>
          </a:p>
          <a:p>
            <a:pPr eaLnBrk="1" hangingPunct="1">
              <a:lnSpc>
                <a:spcPct val="150000"/>
              </a:lnSpc>
            </a:pPr>
            <a:r>
              <a:rPr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接するべきであるという考え方。</a:t>
            </a:r>
          </a:p>
        </p:txBody>
      </p:sp>
      <p:pic>
        <p:nvPicPr>
          <p:cNvPr id="2" name="図 1">
            <a:extLst>
              <a:ext uri="{FF2B5EF4-FFF2-40B4-BE49-F238E27FC236}">
                <a16:creationId xmlns:a16="http://schemas.microsoft.com/office/drawing/2014/main" id="{425441F6-6E0D-D009-291E-735BD565E6AC}"/>
              </a:ext>
            </a:extLst>
          </p:cNvPr>
          <p:cNvPicPr>
            <a:picLocks noChangeAspect="1"/>
          </p:cNvPicPr>
          <p:nvPr/>
        </p:nvPicPr>
        <p:blipFill>
          <a:blip r:embed="rId4"/>
          <a:stretch>
            <a:fillRect/>
          </a:stretch>
        </p:blipFill>
        <p:spPr>
          <a:xfrm>
            <a:off x="4931700" y="1495555"/>
            <a:ext cx="3706690" cy="1978324"/>
          </a:xfrm>
          <a:prstGeom prst="rect">
            <a:avLst/>
          </a:prstGeom>
        </p:spPr>
      </p:pic>
    </p:spTree>
    <p:extLst>
      <p:ext uri="{BB962C8B-B14F-4D97-AF65-F5344CB8AC3E}">
        <p14:creationId xmlns:p14="http://schemas.microsoft.com/office/powerpoint/2010/main" val="1621672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F873B9-E77D-4185-8390-0A0E24F3DBD6}"/>
              </a:ext>
            </a:extLst>
          </p:cNvPr>
          <p:cNvSpPr>
            <a:spLocks noGrp="1"/>
          </p:cNvSpPr>
          <p:nvPr>
            <p:ph type="title"/>
          </p:nvPr>
        </p:nvSpPr>
        <p:spPr>
          <a:xfrm>
            <a:off x="1115616" y="559221"/>
            <a:ext cx="6798734" cy="681750"/>
          </a:xfrm>
        </p:spPr>
        <p:txBody>
          <a:bodyPr>
            <a:normAutofit/>
          </a:bodyPr>
          <a:lstStyle/>
          <a:p>
            <a:r>
              <a:rPr kumimoji="1" lang="ja-JP" altLang="en-US" sz="2800" b="1" dirty="0">
                <a:solidFill>
                  <a:schemeClr val="tx2">
                    <a:lumMod val="75000"/>
                  </a:schemeClr>
                </a:solidFill>
                <a:latin typeface="UD デジタル 教科書体 N" panose="02020400000000000000" pitchFamily="17" charset="-128"/>
                <a:ea typeface="UD デジタル 教科書体 N" panose="02020400000000000000" pitchFamily="17" charset="-128"/>
              </a:rPr>
              <a:t>経済動物をめぐる動向</a:t>
            </a:r>
          </a:p>
        </p:txBody>
      </p:sp>
      <p:sp>
        <p:nvSpPr>
          <p:cNvPr id="3" name="コンテンツ プレースホルダー 2">
            <a:extLst>
              <a:ext uri="{FF2B5EF4-FFF2-40B4-BE49-F238E27FC236}">
                <a16:creationId xmlns:a16="http://schemas.microsoft.com/office/drawing/2014/main" id="{E18834BB-DADB-4B1F-90EB-A6E23C16CB71}"/>
              </a:ext>
            </a:extLst>
          </p:cNvPr>
          <p:cNvSpPr>
            <a:spLocks noGrp="1"/>
          </p:cNvSpPr>
          <p:nvPr>
            <p:ph idx="1"/>
          </p:nvPr>
        </p:nvSpPr>
        <p:spPr>
          <a:xfrm>
            <a:off x="624947" y="1230085"/>
            <a:ext cx="8802081" cy="6589236"/>
          </a:xfrm>
        </p:spPr>
        <p:txBody>
          <a:bodyPr>
            <a:normAutofit/>
          </a:bodyPr>
          <a:lstStyle/>
          <a:p>
            <a:pPr marL="0" indent="0">
              <a:buNone/>
            </a:pPr>
            <a:r>
              <a:rPr kumimoji="1" lang="ja-JP" altLang="en-US" sz="1800" dirty="0"/>
              <a:t>・</a:t>
            </a:r>
            <a:r>
              <a:rPr kumimoji="1"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アニマルウェルフェアのさらなる強化</a:t>
            </a:r>
            <a:endParaRPr kumimoji="1" lang="en-US" altLang="ja-JP" sz="1800" b="1" dirty="0">
              <a:solidFill>
                <a:srgbClr val="C00000"/>
              </a:solidFill>
              <a:latin typeface="UD デジタル 教科書体 N" panose="02020400000000000000" pitchFamily="17" charset="-128"/>
              <a:ea typeface="UD デジタル 教科書体 N" panose="02020400000000000000" pitchFamily="17" charset="-128"/>
            </a:endParaRPr>
          </a:p>
          <a:p>
            <a:pPr marL="0" indent="0">
              <a:buNone/>
            </a:pPr>
            <a:r>
              <a:rPr lang="en-US" altLang="ja-JP" sz="2000" dirty="0">
                <a:solidFill>
                  <a:schemeClr val="tx2">
                    <a:lumMod val="75000"/>
                  </a:schemeClr>
                </a:solidFill>
                <a:latin typeface="UD デジタル 教科書体 N" panose="02020400000000000000" pitchFamily="17" charset="-128"/>
                <a:ea typeface="UD デジタル 教科書体 N" panose="02020400000000000000" pitchFamily="17" charset="-128"/>
              </a:rPr>
              <a:t>2024</a:t>
            </a:r>
            <a:r>
              <a:rPr lang="ja-JP" altLang="en-US" sz="2000" dirty="0">
                <a:solidFill>
                  <a:schemeClr val="tx2">
                    <a:lumMod val="75000"/>
                  </a:schemeClr>
                </a:solidFill>
                <a:latin typeface="UD デジタル 教科書体 N" panose="02020400000000000000" pitchFamily="17" charset="-128"/>
                <a:ea typeface="UD デジタル 教科書体 N" panose="02020400000000000000" pitchFamily="17" charset="-128"/>
              </a:rPr>
              <a:t>年よりフランスではペットショップ店頭での犬猫販売を禁止</a:t>
            </a:r>
            <a:endParaRPr lang="en-US" altLang="ja-JP" sz="2000" dirty="0">
              <a:solidFill>
                <a:schemeClr val="tx2">
                  <a:lumMod val="75000"/>
                </a:schemeClr>
              </a:solidFill>
              <a:latin typeface="UD デジタル 教科書体 N" panose="02020400000000000000" pitchFamily="17" charset="-128"/>
              <a:ea typeface="UD デジタル 教科書体 N" panose="02020400000000000000" pitchFamily="17" charset="-128"/>
            </a:endParaRPr>
          </a:p>
          <a:p>
            <a:pPr marL="0" indent="0">
              <a:buNone/>
            </a:pPr>
            <a:r>
              <a:rPr lang="ja-JP" altLang="en-US" sz="1800" dirty="0">
                <a:latin typeface="UD デジタル 教科書体 N" panose="02020400000000000000" pitchFamily="17" charset="-128"/>
                <a:ea typeface="UD デジタル 教科書体 N" panose="02020400000000000000" pitchFamily="17" charset="-128"/>
              </a:rPr>
              <a:t>・</a:t>
            </a:r>
            <a:r>
              <a:rPr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ヴィーガン食の広まり</a:t>
            </a:r>
            <a:endParaRPr lang="en-US" altLang="ja-JP" sz="1800" b="1" dirty="0">
              <a:solidFill>
                <a:srgbClr val="C00000"/>
              </a:solidFill>
              <a:latin typeface="UD デジタル 教科書体 N" panose="02020400000000000000" pitchFamily="17" charset="-128"/>
              <a:ea typeface="UD デジタル 教科書体 N" panose="02020400000000000000" pitchFamily="17" charset="-128"/>
            </a:endParaRPr>
          </a:p>
          <a:p>
            <a:pPr marL="0" indent="0">
              <a:buNone/>
            </a:pPr>
            <a:r>
              <a:rPr kumimoji="1" lang="ja-JP" altLang="en-US" sz="2000" dirty="0">
                <a:solidFill>
                  <a:schemeClr val="tx2">
                    <a:lumMod val="75000"/>
                  </a:schemeClr>
                </a:solidFill>
                <a:latin typeface="UD デジタル 教科書体 N" panose="02020400000000000000" pitchFamily="17" charset="-128"/>
                <a:ea typeface="UD デジタル 教科書体 N" panose="02020400000000000000" pitchFamily="17" charset="-128"/>
              </a:rPr>
              <a:t>思想的･宗教的･健康管理を理由にした肉食習慣の忌避＝菜食主義</a:t>
            </a:r>
            <a:endParaRPr kumimoji="1" lang="en-US" altLang="ja-JP" sz="2000" dirty="0">
              <a:solidFill>
                <a:schemeClr val="tx2">
                  <a:lumMod val="75000"/>
                </a:schemeClr>
              </a:solidFill>
              <a:latin typeface="UD デジタル 教科書体 N" panose="02020400000000000000" pitchFamily="17" charset="-128"/>
              <a:ea typeface="UD デジタル 教科書体 N" panose="02020400000000000000" pitchFamily="17" charset="-128"/>
            </a:endParaRPr>
          </a:p>
          <a:p>
            <a:pPr marL="0" indent="0">
              <a:buNone/>
            </a:pPr>
            <a:r>
              <a:rPr lang="ja-JP" altLang="en-US" sz="1800" dirty="0">
                <a:latin typeface="UD デジタル 教科書体 N" panose="02020400000000000000" pitchFamily="17" charset="-128"/>
                <a:ea typeface="UD デジタル 教科書体 N" panose="02020400000000000000" pitchFamily="17" charset="-128"/>
              </a:rPr>
              <a:t>・</a:t>
            </a:r>
            <a:r>
              <a:rPr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代用肉（植物肉）、合成肉（培養肉）への期待</a:t>
            </a:r>
            <a:endParaRPr lang="en-US" altLang="ja-JP" sz="1800" b="1" dirty="0">
              <a:solidFill>
                <a:srgbClr val="C00000"/>
              </a:solidFill>
              <a:latin typeface="UD デジタル 教科書体 N" panose="02020400000000000000" pitchFamily="17" charset="-128"/>
              <a:ea typeface="UD デジタル 教科書体 N" panose="02020400000000000000" pitchFamily="17" charset="-128"/>
            </a:endParaRPr>
          </a:p>
          <a:p>
            <a:pPr marL="0" indent="0">
              <a:lnSpc>
                <a:spcPts val="1800"/>
              </a:lnSpc>
              <a:buNone/>
            </a:pPr>
            <a:r>
              <a:rPr kumimoji="1" lang="ja-JP" altLang="en-US" sz="2000" dirty="0">
                <a:solidFill>
                  <a:schemeClr val="tx2">
                    <a:lumMod val="75000"/>
                  </a:schemeClr>
                </a:solidFill>
                <a:latin typeface="UD デジタル 教科書体 N" panose="02020400000000000000" pitchFamily="17" charset="-128"/>
                <a:ea typeface="UD デジタル 教科書体 N" panose="02020400000000000000" pitchFamily="17" charset="-128"/>
              </a:rPr>
              <a:t>地球温暖化問題を解決する手段として、動物を養育せず（穀物</a:t>
            </a:r>
            <a:endParaRPr kumimoji="1" lang="en-US" altLang="ja-JP" sz="2000" dirty="0">
              <a:solidFill>
                <a:schemeClr val="tx2">
                  <a:lumMod val="75000"/>
                </a:schemeClr>
              </a:solidFill>
              <a:latin typeface="UD デジタル 教科書体 N" panose="02020400000000000000" pitchFamily="17" charset="-128"/>
              <a:ea typeface="UD デジタル 教科書体 N" panose="02020400000000000000" pitchFamily="17" charset="-128"/>
            </a:endParaRPr>
          </a:p>
          <a:p>
            <a:pPr marL="0" indent="0">
              <a:lnSpc>
                <a:spcPts val="1800"/>
              </a:lnSpc>
              <a:buNone/>
            </a:pPr>
            <a:r>
              <a:rPr kumimoji="1" lang="ja-JP" altLang="en-US" sz="2000" dirty="0">
                <a:solidFill>
                  <a:schemeClr val="tx2">
                    <a:lumMod val="75000"/>
                  </a:schemeClr>
                </a:solidFill>
                <a:latin typeface="UD デジタル 教科書体 N" panose="02020400000000000000" pitchFamily="17" charset="-128"/>
                <a:ea typeface="UD デジタル 教科書体 N" panose="02020400000000000000" pitchFamily="17" charset="-128"/>
              </a:rPr>
              <a:t>の大量消費を経ず）肉様の食品を生産する技術が進む。</a:t>
            </a:r>
          </a:p>
          <a:p>
            <a:pPr marL="0" indent="0">
              <a:lnSpc>
                <a:spcPts val="1800"/>
              </a:lnSpc>
              <a:buNone/>
            </a:pPr>
            <a:r>
              <a:rPr kumimoji="1" lang="ja-JP" altLang="en-US" sz="2000" dirty="0">
                <a:solidFill>
                  <a:schemeClr val="tx2">
                    <a:lumMod val="75000"/>
                  </a:schemeClr>
                </a:solidFill>
                <a:latin typeface="UD デジタル 教科書体 N" panose="02020400000000000000" pitchFamily="17" charset="-128"/>
                <a:ea typeface="UD デジタル 教科書体 N" panose="02020400000000000000" pitchFamily="17" charset="-128"/>
              </a:rPr>
              <a:t>培養肉は蛋白質細胞の増殖で生命倫理に抵触しないとする論も</a:t>
            </a:r>
          </a:p>
          <a:p>
            <a:pPr marL="0" indent="0">
              <a:lnSpc>
                <a:spcPts val="1800"/>
              </a:lnSpc>
              <a:buNone/>
            </a:pPr>
            <a:endParaRPr kumimoji="1" lang="en-US" altLang="ja-JP" sz="1800" dirty="0">
              <a:solidFill>
                <a:schemeClr val="tx2">
                  <a:lumMod val="75000"/>
                </a:schemeClr>
              </a:solidFill>
              <a:latin typeface="UD デジタル 教科書体 N" panose="02020400000000000000" pitchFamily="17" charset="-128"/>
              <a:ea typeface="UD デジタル 教科書体 N" panose="02020400000000000000" pitchFamily="17" charset="-128"/>
            </a:endParaRPr>
          </a:p>
          <a:p>
            <a:pPr marL="0" indent="0">
              <a:lnSpc>
                <a:spcPts val="1600"/>
              </a:lnSpc>
              <a:buNone/>
            </a:pPr>
            <a:r>
              <a:rPr lang="ja-JP" altLang="en-US" sz="1800" b="1" dirty="0">
                <a:solidFill>
                  <a:schemeClr val="accent2">
                    <a:lumMod val="75000"/>
                  </a:schemeClr>
                </a:solidFill>
                <a:latin typeface="UD デジタル 教科書体 N" panose="02020400000000000000" pitchFamily="17" charset="-128"/>
                <a:ea typeface="UD デジタル 教科書体 N" panose="02020400000000000000" pitchFamily="17" charset="-128"/>
              </a:rPr>
              <a:t>「経済動物」ではないが、世界の動物園では飼育動物の幸福を第一に考えた、</a:t>
            </a:r>
            <a:endParaRPr lang="en-US" altLang="ja-JP" sz="1800" b="1" dirty="0">
              <a:solidFill>
                <a:schemeClr val="accent2">
                  <a:lumMod val="75000"/>
                </a:schemeClr>
              </a:solidFill>
              <a:latin typeface="UD デジタル 教科書体 N" panose="02020400000000000000" pitchFamily="17" charset="-128"/>
              <a:ea typeface="UD デジタル 教科書体 N" panose="02020400000000000000" pitchFamily="17" charset="-128"/>
            </a:endParaRPr>
          </a:p>
          <a:p>
            <a:pPr marL="0" indent="0">
              <a:lnSpc>
                <a:spcPts val="1600"/>
              </a:lnSpc>
              <a:buNone/>
            </a:pPr>
            <a:r>
              <a:rPr lang="ja-JP" altLang="en-US" sz="1800" b="1" dirty="0">
                <a:solidFill>
                  <a:schemeClr val="accent2">
                    <a:lumMod val="75000"/>
                  </a:schemeClr>
                </a:solidFill>
                <a:latin typeface="UD デジタル 教科書体 N" panose="02020400000000000000" pitchFamily="17" charset="-128"/>
                <a:ea typeface="UD デジタル 教科書体 N" panose="02020400000000000000" pitchFamily="17" charset="-128"/>
              </a:rPr>
              <a:t>アニマルウェアフェアと</a:t>
            </a:r>
            <a:r>
              <a:rPr kumimoji="1" lang="ja-JP" altLang="en-US" sz="1800" b="1" dirty="0">
                <a:solidFill>
                  <a:schemeClr val="accent2">
                    <a:lumMod val="75000"/>
                  </a:schemeClr>
                </a:solidFill>
                <a:latin typeface="UD デジタル 教科書体 N" panose="02020400000000000000" pitchFamily="17" charset="-128"/>
                <a:ea typeface="UD デジタル 教科書体 N" panose="02020400000000000000" pitchFamily="17" charset="-128"/>
              </a:rPr>
              <a:t>環境エンリッチメント</a:t>
            </a:r>
            <a:r>
              <a:rPr kumimoji="1" lang="en-US" altLang="ja-JP" sz="1800" b="1" dirty="0">
                <a:solidFill>
                  <a:srgbClr val="C00000"/>
                </a:solidFill>
                <a:latin typeface="UD デジタル 教科書体 N" panose="02020400000000000000" pitchFamily="17" charset="-128"/>
                <a:ea typeface="UD デジタル 教科書体 N" panose="02020400000000000000" pitchFamily="17" charset="-128"/>
              </a:rPr>
              <a:t>※</a:t>
            </a:r>
            <a:r>
              <a:rPr kumimoji="1" lang="ja-JP" altLang="en-US" sz="1800" b="1" dirty="0">
                <a:solidFill>
                  <a:schemeClr val="accent2">
                    <a:lumMod val="75000"/>
                  </a:schemeClr>
                </a:solidFill>
                <a:latin typeface="UD デジタル 教科書体 N" panose="02020400000000000000" pitchFamily="17" charset="-128"/>
                <a:ea typeface="UD デジタル 教科書体 N" panose="02020400000000000000" pitchFamily="17" charset="-128"/>
              </a:rPr>
              <a:t>が重視されている。</a:t>
            </a:r>
            <a:endParaRPr kumimoji="1" lang="en-US" altLang="ja-JP" sz="1800" b="1" dirty="0">
              <a:solidFill>
                <a:schemeClr val="accent2">
                  <a:lumMod val="75000"/>
                </a:schemeClr>
              </a:solidFill>
              <a:latin typeface="UD デジタル 教科書体 N" panose="02020400000000000000" pitchFamily="17" charset="-128"/>
              <a:ea typeface="UD デジタル 教科書体 N" panose="02020400000000000000" pitchFamily="17" charset="-128"/>
            </a:endParaRPr>
          </a:p>
          <a:p>
            <a:pPr marL="0" indent="0">
              <a:lnSpc>
                <a:spcPts val="1000"/>
              </a:lnSpc>
              <a:buNone/>
            </a:pPr>
            <a:r>
              <a:rPr lang="en-US" altLang="ja-JP" sz="1600" dirty="0">
                <a:solidFill>
                  <a:srgbClr val="C00000"/>
                </a:solidFill>
                <a:latin typeface="UD デジタル 教科書体 N" panose="02020400000000000000" pitchFamily="17" charset="-128"/>
                <a:ea typeface="UD デジタル 教科書体 N" panose="02020400000000000000" pitchFamily="17" charset="-128"/>
              </a:rPr>
              <a:t>※</a:t>
            </a:r>
            <a:r>
              <a:rPr lang="ja-JP" altLang="ja-JP" sz="1600" dirty="0">
                <a:latin typeface="UD デジタル 教科書体 NP" panose="02020400000000000000" pitchFamily="18" charset="-128"/>
                <a:ea typeface="UD デジタル 教科書体 NP" panose="02020400000000000000" pitchFamily="18" charset="-128"/>
              </a:rPr>
              <a:t>飼育動物の本来の習性や多様な行動を引き出し、異常</a:t>
            </a:r>
            <a:r>
              <a:rPr lang="ja-JP" altLang="en-US" sz="1600" dirty="0">
                <a:latin typeface="UD デジタル 教科書体 NP" panose="02020400000000000000" pitchFamily="18" charset="-128"/>
                <a:ea typeface="UD デジタル 教科書体 NP" panose="02020400000000000000" pitchFamily="18" charset="-128"/>
              </a:rPr>
              <a:t>な</a:t>
            </a:r>
            <a:r>
              <a:rPr lang="ja-JP" altLang="ja-JP" sz="1600" dirty="0">
                <a:latin typeface="UD デジタル 教科書体 NP" panose="02020400000000000000" pitchFamily="18" charset="-128"/>
                <a:ea typeface="UD デジタル 教科書体 NP" panose="02020400000000000000" pitchFamily="18" charset="-128"/>
              </a:rPr>
              <a:t>行動を減らし心身</a:t>
            </a:r>
            <a:r>
              <a:rPr lang="ja-JP" altLang="en-US" sz="1600" dirty="0">
                <a:latin typeface="UD デジタル 教科書体 NP" panose="02020400000000000000" pitchFamily="18" charset="-128"/>
                <a:ea typeface="UD デジタル 教科書体 NP" panose="02020400000000000000" pitchFamily="18" charset="-128"/>
              </a:rPr>
              <a:t>ともに</a:t>
            </a:r>
            <a:endParaRPr lang="en-US" altLang="ja-JP" sz="1600" dirty="0">
              <a:latin typeface="UD デジタル 教科書体 NP" panose="02020400000000000000" pitchFamily="18" charset="-128"/>
              <a:ea typeface="UD デジタル 教科書体 NP" panose="02020400000000000000" pitchFamily="18" charset="-128"/>
            </a:endParaRPr>
          </a:p>
          <a:p>
            <a:pPr marL="0" indent="0">
              <a:lnSpc>
                <a:spcPts val="1000"/>
              </a:lnSpc>
              <a:buNone/>
            </a:pPr>
            <a:r>
              <a:rPr lang="ja-JP" altLang="ja-JP" sz="1600" dirty="0">
                <a:latin typeface="UD デジタル 教科書体 NP" panose="02020400000000000000" pitchFamily="18" charset="-128"/>
                <a:ea typeface="UD デジタル 教科書体 NP" panose="02020400000000000000" pitchFamily="18" charset="-128"/>
              </a:rPr>
              <a:t>健康で幸福な暮らしを実現する「飼育環境の改善」や「生活の工夫」</a:t>
            </a:r>
            <a:r>
              <a:rPr lang="ja-JP" altLang="en-US" sz="1600" dirty="0">
                <a:latin typeface="UD デジタル 教科書体 NP" panose="02020400000000000000" pitchFamily="18" charset="-128"/>
                <a:ea typeface="UD デジタル 教科書体 NP" panose="02020400000000000000" pitchFamily="18" charset="-128"/>
              </a:rPr>
              <a:t>のこと</a:t>
            </a:r>
            <a:endParaRPr kumimoji="1" lang="en-US" altLang="ja-JP" sz="1600" dirty="0">
              <a:solidFill>
                <a:schemeClr val="tx2">
                  <a:lumMod val="75000"/>
                </a:schemeClr>
              </a:solidFill>
              <a:latin typeface="UD デジタル 教科書体 NP" panose="02020400000000000000" pitchFamily="18" charset="-128"/>
              <a:ea typeface="UD デジタル 教科書体 NP" panose="02020400000000000000" pitchFamily="18" charset="-128"/>
            </a:endParaRPr>
          </a:p>
          <a:p>
            <a:pPr marL="0" indent="0">
              <a:buNone/>
            </a:pPr>
            <a:endParaRPr kumimoji="1" lang="en-US" altLang="ja-JP" dirty="0">
              <a:latin typeface="UD デジタル 教科書体 N" panose="02020400000000000000" pitchFamily="17" charset="-128"/>
              <a:ea typeface="UD デジタル 教科書体 N" panose="02020400000000000000" pitchFamily="17" charset="-128"/>
            </a:endParaRPr>
          </a:p>
          <a:p>
            <a:pPr marL="0" indent="0">
              <a:buNone/>
            </a:pPr>
            <a:endParaRPr kumimoji="1" lang="ja-JP" altLang="en-US" sz="2800" dirty="0"/>
          </a:p>
        </p:txBody>
      </p:sp>
    </p:spTree>
    <p:extLst>
      <p:ext uri="{BB962C8B-B14F-4D97-AF65-F5344CB8AC3E}">
        <p14:creationId xmlns:p14="http://schemas.microsoft.com/office/powerpoint/2010/main" val="3172292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CA2DD7-46A2-D3F5-5B76-20BD818FE446}"/>
              </a:ext>
            </a:extLst>
          </p:cNvPr>
          <p:cNvSpPr>
            <a:spLocks noGrp="1"/>
          </p:cNvSpPr>
          <p:nvPr>
            <p:ph type="title"/>
          </p:nvPr>
        </p:nvSpPr>
        <p:spPr>
          <a:xfrm>
            <a:off x="1176866" y="915337"/>
            <a:ext cx="6798734" cy="497439"/>
          </a:xfrm>
        </p:spPr>
        <p:txBody>
          <a:bodyPr>
            <a:noAutofit/>
          </a:bodyPr>
          <a:lstStyle/>
          <a:p>
            <a:r>
              <a:rPr kumimoji="1" lang="ja-JP" altLang="en-US" sz="2800" b="1" dirty="0">
                <a:solidFill>
                  <a:srgbClr val="002060"/>
                </a:solidFill>
                <a:latin typeface="UD デジタル 教科書体 N" panose="02020400000000000000" pitchFamily="17" charset="-128"/>
                <a:ea typeface="UD デジタル 教科書体 N" panose="02020400000000000000" pitchFamily="17" charset="-128"/>
              </a:rPr>
              <a:t>いわゆる「ビーガン主義」のタイプ</a:t>
            </a:r>
          </a:p>
        </p:txBody>
      </p:sp>
      <p:sp>
        <p:nvSpPr>
          <p:cNvPr id="3" name="コンテンツ プレースホルダー 2">
            <a:extLst>
              <a:ext uri="{FF2B5EF4-FFF2-40B4-BE49-F238E27FC236}">
                <a16:creationId xmlns:a16="http://schemas.microsoft.com/office/drawing/2014/main" id="{52B8D318-C2EA-11B0-C349-2A2945D579B4}"/>
              </a:ext>
            </a:extLst>
          </p:cNvPr>
          <p:cNvSpPr>
            <a:spLocks noGrp="1"/>
          </p:cNvSpPr>
          <p:nvPr>
            <p:ph idx="1"/>
          </p:nvPr>
        </p:nvSpPr>
        <p:spPr>
          <a:xfrm>
            <a:off x="737356" y="1164056"/>
            <a:ext cx="7920880" cy="2664295"/>
          </a:xfrm>
        </p:spPr>
        <p:txBody>
          <a:bodyPr>
            <a:noAutofit/>
          </a:bodyPr>
          <a:lstStyle/>
          <a:p>
            <a:pPr marL="0" indent="0">
              <a:buNone/>
            </a:pPr>
            <a:endParaRPr lang="en-US" altLang="ja-JP" sz="2000" dirty="0"/>
          </a:p>
          <a:p>
            <a:pPr marL="0" indent="0">
              <a:buNone/>
            </a:pPr>
            <a:r>
              <a:rPr kumimoji="1"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１．原理的ビーガン（</a:t>
            </a:r>
            <a:r>
              <a:rPr kumimoji="1" lang="en-US" altLang="ja-JP" sz="1800" b="1" dirty="0">
                <a:solidFill>
                  <a:srgbClr val="C00000"/>
                </a:solidFill>
                <a:latin typeface="UD デジタル 教科書体 N" panose="02020400000000000000" pitchFamily="17" charset="-128"/>
                <a:ea typeface="UD デジタル 教科書体 N" panose="02020400000000000000" pitchFamily="17" charset="-128"/>
              </a:rPr>
              <a:t>Ethical Vegan</a:t>
            </a:r>
            <a:r>
              <a:rPr kumimoji="1"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a:t>
            </a:r>
          </a:p>
          <a:p>
            <a:pPr marL="0" indent="0">
              <a:buNone/>
            </a:pPr>
            <a:r>
              <a:rPr kumimoji="1" lang="ja-JP" altLang="en-US" sz="1800" dirty="0">
                <a:latin typeface="UD デジタル 教科書体 N" panose="02020400000000000000" pitchFamily="17" charset="-128"/>
                <a:ea typeface="UD デジタル 教科書体 N" panose="02020400000000000000" pitchFamily="17" charset="-128"/>
              </a:rPr>
              <a:t>動物搾取そのものを拒否する思想が中心。食事だけでなく、革製品・毛皮・動物実験コスメ・動物利用の娯楽も避ける。社会運動やアクティビズムに関わる人も多い。「動物倫理」を軸に一貫したライフスタイルを選択</a:t>
            </a:r>
            <a:endParaRPr kumimoji="1" lang="en-US" altLang="ja-JP" sz="1800" dirty="0">
              <a:latin typeface="UD デジタル 教科書体 N" panose="02020400000000000000" pitchFamily="17" charset="-128"/>
              <a:ea typeface="UD デジタル 教科書体 N" panose="02020400000000000000" pitchFamily="17" charset="-128"/>
            </a:endParaRPr>
          </a:p>
          <a:p>
            <a:pPr marL="0" indent="0">
              <a:buNone/>
            </a:pPr>
            <a:r>
              <a:rPr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２．</a:t>
            </a:r>
            <a:r>
              <a:rPr kumimoji="1"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持続可能性ビーガン（</a:t>
            </a:r>
            <a:r>
              <a:rPr kumimoji="1" lang="en-US" altLang="ja-JP" sz="1800" b="1" dirty="0">
                <a:solidFill>
                  <a:srgbClr val="C00000"/>
                </a:solidFill>
                <a:latin typeface="UD デジタル 教科書体 N" panose="02020400000000000000" pitchFamily="17" charset="-128"/>
                <a:ea typeface="UD デジタル 教科書体 N" panose="02020400000000000000" pitchFamily="17" charset="-128"/>
              </a:rPr>
              <a:t>Environmental Vegan</a:t>
            </a:r>
            <a:r>
              <a:rPr kumimoji="1"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a:t>
            </a:r>
          </a:p>
          <a:p>
            <a:pPr marL="0" indent="0">
              <a:buNone/>
            </a:pPr>
            <a:r>
              <a:rPr kumimoji="1" lang="ja-JP" altLang="en-US" sz="1800" dirty="0">
                <a:latin typeface="UD デジタル 教科書体 N" panose="02020400000000000000" pitchFamily="17" charset="-128"/>
                <a:ea typeface="UD デジタル 教科書体 N" panose="02020400000000000000" pitchFamily="17" charset="-128"/>
              </a:rPr>
              <a:t>動物性食品の環境負荷（温室効果ガス、土地利用、水消費を問題視し、気候変動対策として植物性中心の食生活を選ぶ生活全体でエコ志向が強い（地産地消、低炭素フードなど）</a:t>
            </a:r>
            <a:endParaRPr lang="en-US" altLang="ja-JP" sz="1800" dirty="0">
              <a:latin typeface="UD デジタル 教科書体 N" panose="02020400000000000000" pitchFamily="17" charset="-128"/>
              <a:ea typeface="UD デジタル 教科書体 N" panose="02020400000000000000" pitchFamily="17" charset="-128"/>
            </a:endParaRPr>
          </a:p>
          <a:p>
            <a:pPr marL="0" indent="0">
              <a:buNone/>
            </a:pPr>
            <a:r>
              <a:rPr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３</a:t>
            </a:r>
            <a:r>
              <a:rPr lang="en-US" altLang="ja-JP" sz="1800" b="1" dirty="0">
                <a:solidFill>
                  <a:srgbClr val="C00000"/>
                </a:solidFill>
                <a:latin typeface="UD デジタル 教科書体 N" panose="02020400000000000000" pitchFamily="17" charset="-128"/>
                <a:ea typeface="UD デジタル 教科書体 N" panose="02020400000000000000" pitchFamily="17" charset="-128"/>
              </a:rPr>
              <a:t>. </a:t>
            </a:r>
            <a:r>
              <a:rPr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部分的・ゆるビーガン（</a:t>
            </a:r>
            <a:r>
              <a:rPr lang="en-US" altLang="ja-JP" sz="1800" b="1" dirty="0">
                <a:solidFill>
                  <a:srgbClr val="C00000"/>
                </a:solidFill>
                <a:latin typeface="UD デジタル 教科書体 N" panose="02020400000000000000" pitchFamily="17" charset="-128"/>
                <a:ea typeface="UD デジタル 教科書体 N" panose="02020400000000000000" pitchFamily="17" charset="-128"/>
              </a:rPr>
              <a:t>Flexitarian / Semi-vegan</a:t>
            </a:r>
            <a:r>
              <a:rPr lang="ja-JP" altLang="en-US" sz="1800" b="1" dirty="0">
                <a:solidFill>
                  <a:srgbClr val="C00000"/>
                </a:solidFill>
                <a:latin typeface="UD デジタル 教科書体 N" panose="02020400000000000000" pitchFamily="17" charset="-128"/>
                <a:ea typeface="UD デジタル 教科書体 N" panose="02020400000000000000" pitchFamily="17" charset="-128"/>
              </a:rPr>
              <a:t>）</a:t>
            </a:r>
            <a:endParaRPr lang="en-US" altLang="ja-JP" sz="1800" b="1" dirty="0">
              <a:solidFill>
                <a:srgbClr val="C00000"/>
              </a:solidFill>
              <a:latin typeface="UD デジタル 教科書体 N" panose="02020400000000000000" pitchFamily="17" charset="-128"/>
              <a:ea typeface="UD デジタル 教科書体 N" panose="02020400000000000000" pitchFamily="17" charset="-128"/>
            </a:endParaRPr>
          </a:p>
          <a:p>
            <a:pPr marL="0" indent="0">
              <a:buNone/>
            </a:pPr>
            <a:r>
              <a:rPr lang="ja-JP" altLang="en-US" sz="1800" dirty="0">
                <a:latin typeface="UD デジタル 教科書体 N" panose="02020400000000000000" pitchFamily="17" charset="-128"/>
                <a:ea typeface="UD デジタル 教科書体 N" panose="02020400000000000000" pitchFamily="17" charset="-128"/>
              </a:rPr>
              <a:t>基本は植物性嗜好だが、状況に応じて動物性も許容する。「平日はビーガン」「外食時は柔軟に」など実践度に幅がある。健康・環境・倫理の複合的理由だが、実践は無理なく、という考え。「フレキシタリアン」などと呼ばれることもある</a:t>
            </a:r>
          </a:p>
          <a:p>
            <a:pPr marL="0" indent="0">
              <a:buNone/>
            </a:pPr>
            <a:endParaRPr kumimoji="1" lang="ja-JP" altLang="en-US" sz="1800" dirty="0">
              <a:latin typeface="UD デジタル 教科書体 N" panose="02020400000000000000" pitchFamily="17" charset="-128"/>
              <a:ea typeface="UD デジタル 教科書体 N" panose="02020400000000000000" pitchFamily="17" charset="-128"/>
            </a:endParaRPr>
          </a:p>
          <a:p>
            <a:endParaRPr kumimoji="1" lang="ja-JP" altLang="en-US" sz="2000" dirty="0"/>
          </a:p>
        </p:txBody>
      </p:sp>
    </p:spTree>
    <p:extLst>
      <p:ext uri="{BB962C8B-B14F-4D97-AF65-F5344CB8AC3E}">
        <p14:creationId xmlns:p14="http://schemas.microsoft.com/office/powerpoint/2010/main" val="3889214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8DEC0-1D70-35F0-4D5C-A7EB87BCE26B}"/>
              </a:ext>
            </a:extLst>
          </p:cNvPr>
          <p:cNvSpPr>
            <a:spLocks noGrp="1"/>
          </p:cNvSpPr>
          <p:nvPr>
            <p:ph type="title"/>
          </p:nvPr>
        </p:nvSpPr>
        <p:spPr>
          <a:xfrm>
            <a:off x="611560" y="915337"/>
            <a:ext cx="7920880" cy="1303867"/>
          </a:xfrm>
        </p:spPr>
        <p:txBody>
          <a:bodyPr>
            <a:normAutofit/>
          </a:bodyPr>
          <a:lstStyle/>
          <a:p>
            <a:pPr algn="l"/>
            <a:r>
              <a:rPr kumimoji="1"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r>
              <a:rPr kumimoji="1"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ビーガニズム</a:t>
            </a:r>
            <a:r>
              <a:rPr kumimoji="1"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r>
              <a:rPr kumimoji="1"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と</a:t>
            </a:r>
            <a:r>
              <a:rPr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r>
              <a:rPr kumimoji="1"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動物権利運動</a:t>
            </a:r>
            <a:r>
              <a:rPr kumimoji="1"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r>
              <a:rPr kumimoji="1"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の</a:t>
            </a:r>
            <a:br>
              <a:rPr lang="en-US" altLang="ja-JP" sz="2800" b="1" dirty="0">
                <a:solidFill>
                  <a:srgbClr val="C00000"/>
                </a:solidFill>
                <a:latin typeface="UD デジタル 教科書体 N" panose="02020400000000000000" pitchFamily="17" charset="-128"/>
                <a:ea typeface="UD デジタル 教科書体 N" panose="02020400000000000000" pitchFamily="17" charset="-128"/>
              </a:rPr>
            </a:br>
            <a:r>
              <a:rPr kumimoji="1"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中にある思考原理</a:t>
            </a:r>
          </a:p>
        </p:txBody>
      </p:sp>
      <p:sp>
        <p:nvSpPr>
          <p:cNvPr id="3" name="コンテンツ プレースホルダー 2">
            <a:extLst>
              <a:ext uri="{FF2B5EF4-FFF2-40B4-BE49-F238E27FC236}">
                <a16:creationId xmlns:a16="http://schemas.microsoft.com/office/drawing/2014/main" id="{F2191F64-DE93-6EC5-5FF5-DFF5997DC0E8}"/>
              </a:ext>
            </a:extLst>
          </p:cNvPr>
          <p:cNvSpPr>
            <a:spLocks noGrp="1"/>
          </p:cNvSpPr>
          <p:nvPr>
            <p:ph idx="1"/>
          </p:nvPr>
        </p:nvSpPr>
        <p:spPr/>
        <p:txBody>
          <a:bodyPr>
            <a:normAutofit fontScale="92500" lnSpcReduction="10000"/>
          </a:bodyPr>
          <a:lstStyle/>
          <a:p>
            <a:pPr marL="0" indent="0">
              <a:buNone/>
            </a:pPr>
            <a:r>
              <a:rPr kumimoji="1" lang="ja-JP" altLang="en-US" sz="2600" b="1" dirty="0">
                <a:solidFill>
                  <a:srgbClr val="002060"/>
                </a:solidFill>
                <a:latin typeface="UD デジタル 教科書体 N" panose="02020400000000000000" pitchFamily="17" charset="-128"/>
                <a:ea typeface="UD デジタル 教科書体 N" panose="02020400000000000000" pitchFamily="17" charset="-128"/>
              </a:rPr>
              <a:t>理念の一致点</a:t>
            </a:r>
          </a:p>
          <a:p>
            <a:pPr marL="0" indent="0">
              <a:buNone/>
            </a:pPr>
            <a:r>
              <a:rPr kumimoji="1" lang="en-US" altLang="ja-JP" dirty="0">
                <a:latin typeface="UD デジタル 教科書体 N" panose="02020400000000000000" pitchFamily="17" charset="-128"/>
                <a:ea typeface="UD デジタル 教科書体 N" panose="02020400000000000000" pitchFamily="17" charset="-128"/>
              </a:rPr>
              <a:t>•</a:t>
            </a:r>
            <a:r>
              <a:rPr kumimoji="1" lang="ja-JP" altLang="en-US" dirty="0">
                <a:latin typeface="UD デジタル 教科書体 N" panose="02020400000000000000" pitchFamily="17" charset="-128"/>
                <a:ea typeface="UD デジタル 教科書体 N" panose="02020400000000000000" pitchFamily="17" charset="-128"/>
              </a:rPr>
              <a:t>動物は感受性を持つ存在であり、苦痛を与えるべきではない</a:t>
            </a:r>
          </a:p>
          <a:p>
            <a:pPr marL="0" indent="0">
              <a:buNone/>
            </a:pPr>
            <a:r>
              <a:rPr kumimoji="1" lang="en-US" altLang="ja-JP" dirty="0">
                <a:latin typeface="UD デジタル 教科書体 N" panose="02020400000000000000" pitchFamily="17" charset="-128"/>
                <a:ea typeface="UD デジタル 教科書体 N" panose="02020400000000000000" pitchFamily="17" charset="-128"/>
              </a:rPr>
              <a:t>• </a:t>
            </a:r>
            <a:r>
              <a:rPr kumimoji="1" lang="ja-JP" altLang="en-US" dirty="0">
                <a:latin typeface="UD デジタル 教科書体 N" panose="02020400000000000000" pitchFamily="17" charset="-128"/>
                <a:ea typeface="UD デジタル 教科書体 N" panose="02020400000000000000" pitchFamily="17" charset="-128"/>
              </a:rPr>
              <a:t>動物を人間の利益のために利用すること（使役、狩猟、駆除、動物実験、ショーに使うことなど）は搾取であり、倫理的に問題がある</a:t>
            </a:r>
            <a:endParaRPr kumimoji="1" lang="en-US" altLang="ja-JP" dirty="0">
              <a:latin typeface="UD デジタル 教科書体 N" panose="02020400000000000000" pitchFamily="17" charset="-128"/>
              <a:ea typeface="UD デジタル 教科書体 N" panose="02020400000000000000" pitchFamily="17" charset="-128"/>
            </a:endParaRPr>
          </a:p>
          <a:p>
            <a:pPr marL="0" indent="0">
              <a:buNone/>
            </a:pPr>
            <a:r>
              <a:rPr kumimoji="1" lang="ja-JP" altLang="en-US" dirty="0">
                <a:latin typeface="UD デジタル 教科書体 N" panose="02020400000000000000" pitchFamily="17" charset="-128"/>
                <a:ea typeface="UD デジタル 教科書体 N" panose="02020400000000000000" pitchFamily="17" charset="-128"/>
              </a:rPr>
              <a:t>・動物には人間同様に生きる権利があり、自分たちが主張しているのは自然保護・生物多様性の尊重</a:t>
            </a:r>
            <a:r>
              <a:rPr lang="ja-JP" altLang="en-US" dirty="0">
                <a:latin typeface="UD デジタル 教科書体 N" panose="02020400000000000000" pitchFamily="17" charset="-128"/>
                <a:ea typeface="UD デジタル 教科書体 N" panose="02020400000000000000" pitchFamily="17" charset="-128"/>
              </a:rPr>
              <a:t>にもつながっている</a:t>
            </a:r>
            <a:endParaRPr kumimoji="1" lang="ja-JP" altLang="en-US" dirty="0">
              <a:latin typeface="UD デジタル 教科書体 N" panose="02020400000000000000" pitchFamily="17" charset="-128"/>
              <a:ea typeface="UD デジタル 教科書体 N" panose="02020400000000000000" pitchFamily="17" charset="-128"/>
            </a:endParaRPr>
          </a:p>
        </p:txBody>
      </p:sp>
      <p:sp>
        <p:nvSpPr>
          <p:cNvPr id="11" name="楕円 10">
            <a:extLst>
              <a:ext uri="{FF2B5EF4-FFF2-40B4-BE49-F238E27FC236}">
                <a16:creationId xmlns:a16="http://schemas.microsoft.com/office/drawing/2014/main" id="{376A4CD0-EF48-8883-B6FD-DF86EFDF8E05}"/>
              </a:ext>
            </a:extLst>
          </p:cNvPr>
          <p:cNvSpPr/>
          <p:nvPr/>
        </p:nvSpPr>
        <p:spPr>
          <a:xfrm>
            <a:off x="5508104" y="1567270"/>
            <a:ext cx="3024336" cy="1141650"/>
          </a:xfrm>
          <a:custGeom>
            <a:avLst/>
            <a:gdLst>
              <a:gd name="csX0" fmla="*/ 0 w 3024336"/>
              <a:gd name="csY0" fmla="*/ 570825 h 1141650"/>
              <a:gd name="csX1" fmla="*/ 1512168 w 3024336"/>
              <a:gd name="csY1" fmla="*/ 0 h 1141650"/>
              <a:gd name="csX2" fmla="*/ 3024336 w 3024336"/>
              <a:gd name="csY2" fmla="*/ 570825 h 1141650"/>
              <a:gd name="csX3" fmla="*/ 1512168 w 3024336"/>
              <a:gd name="csY3" fmla="*/ 1141650 h 1141650"/>
              <a:gd name="csX4" fmla="*/ 0 w 3024336"/>
              <a:gd name="csY4" fmla="*/ 570825 h 1141650"/>
            </a:gdLst>
            <a:ahLst/>
            <a:cxnLst>
              <a:cxn ang="0">
                <a:pos x="csX0" y="csY0"/>
              </a:cxn>
              <a:cxn ang="0">
                <a:pos x="csX1" y="csY1"/>
              </a:cxn>
              <a:cxn ang="0">
                <a:pos x="csX2" y="csY2"/>
              </a:cxn>
              <a:cxn ang="0">
                <a:pos x="csX3" y="csY3"/>
              </a:cxn>
              <a:cxn ang="0">
                <a:pos x="csX4" y="csY4"/>
              </a:cxn>
            </a:cxnLst>
            <a:rect l="l" t="t" r="r" b="b"/>
            <a:pathLst>
              <a:path w="3024336" h="1141650" fill="none" extrusionOk="0">
                <a:moveTo>
                  <a:pt x="0" y="570825"/>
                </a:moveTo>
                <a:cubicBezTo>
                  <a:pt x="38105" y="287411"/>
                  <a:pt x="561685" y="-144637"/>
                  <a:pt x="1512168" y="0"/>
                </a:cubicBezTo>
                <a:cubicBezTo>
                  <a:pt x="2265938" y="5110"/>
                  <a:pt x="3021410" y="267390"/>
                  <a:pt x="3024336" y="570825"/>
                </a:cubicBezTo>
                <a:cubicBezTo>
                  <a:pt x="3024496" y="838544"/>
                  <a:pt x="2164883" y="1204082"/>
                  <a:pt x="1512168" y="1141650"/>
                </a:cubicBezTo>
                <a:cubicBezTo>
                  <a:pt x="643921" y="1098823"/>
                  <a:pt x="34248" y="866874"/>
                  <a:pt x="0" y="570825"/>
                </a:cubicBezTo>
                <a:close/>
              </a:path>
              <a:path w="3024336" h="1141650" stroke="0" extrusionOk="0">
                <a:moveTo>
                  <a:pt x="0" y="570825"/>
                </a:moveTo>
                <a:cubicBezTo>
                  <a:pt x="-53972" y="156041"/>
                  <a:pt x="776695" y="-44450"/>
                  <a:pt x="1512168" y="0"/>
                </a:cubicBezTo>
                <a:cubicBezTo>
                  <a:pt x="2358515" y="23744"/>
                  <a:pt x="2950031" y="290211"/>
                  <a:pt x="3024336" y="570825"/>
                </a:cubicBezTo>
                <a:cubicBezTo>
                  <a:pt x="2919053" y="794721"/>
                  <a:pt x="2494084" y="1087101"/>
                  <a:pt x="1512168" y="1141650"/>
                </a:cubicBezTo>
                <a:cubicBezTo>
                  <a:pt x="651700" y="1115259"/>
                  <a:pt x="33453" y="911432"/>
                  <a:pt x="0" y="570825"/>
                </a:cubicBezTo>
                <a:close/>
              </a:path>
            </a:pathLst>
          </a:custGeom>
          <a:solidFill>
            <a:srgbClr val="92D050"/>
          </a:solidFill>
          <a:ln w="28575">
            <a:prstDash val="sysDash"/>
            <a:extLst>
              <a:ext uri="{C807C97D-BFC1-408E-A445-0C87EB9F89A2}">
                <ask:lineSketchStyleProps xmlns:ask="http://schemas.microsoft.com/office/drawing/2018/sketchyshapes" sd="397824804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US" altLang="ja-JP" sz="800"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「命は平等」という論理的・感情的信条からなる情動</a:t>
            </a:r>
            <a:endParaRPr kumimoji="1" lang="en-US" altLang="ja-JP" dirty="0">
              <a:latin typeface="UD デジタル 教科書体 N" panose="02020400000000000000" pitchFamily="17" charset="-128"/>
              <a:ea typeface="UD デジタル 教科書体 N" panose="02020400000000000000" pitchFamily="17" charset="-128"/>
            </a:endParaRPr>
          </a:p>
        </p:txBody>
      </p:sp>
    </p:spTree>
    <p:extLst>
      <p:ext uri="{BB962C8B-B14F-4D97-AF65-F5344CB8AC3E}">
        <p14:creationId xmlns:p14="http://schemas.microsoft.com/office/powerpoint/2010/main" val="679136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641426-B9BC-29FF-AB82-1343AA6FD0E9}"/>
              </a:ext>
            </a:extLst>
          </p:cNvPr>
          <p:cNvSpPr>
            <a:spLocks noGrp="1"/>
          </p:cNvSpPr>
          <p:nvPr>
            <p:ph type="title" idx="4294967295"/>
          </p:nvPr>
        </p:nvSpPr>
        <p:spPr>
          <a:xfrm>
            <a:off x="2344738" y="915988"/>
            <a:ext cx="6799262" cy="1303337"/>
          </a:xfrm>
        </p:spPr>
        <p:txBody>
          <a:bodyPr>
            <a:normAutofit/>
          </a:bodyPr>
          <a:lstStyle/>
          <a:p>
            <a:br>
              <a:rPr kumimoji="1" lang="ja-JP" altLang="en-US" sz="2800" dirty="0">
                <a:latin typeface="UD デジタル 教科書体 N" panose="02020400000000000000" pitchFamily="17" charset="-128"/>
                <a:ea typeface="UD デジタル 教科書体 N" panose="02020400000000000000" pitchFamily="17" charset="-128"/>
              </a:rPr>
            </a:br>
            <a:endParaRPr kumimoji="1" lang="ja-JP" altLang="en-US" sz="2800" dirty="0">
              <a:latin typeface="UD デジタル 教科書体 N" panose="02020400000000000000" pitchFamily="17" charset="-128"/>
              <a:ea typeface="UD デジタル 教科書体 N" panose="02020400000000000000" pitchFamily="17" charset="-128"/>
            </a:endParaRPr>
          </a:p>
        </p:txBody>
      </p:sp>
      <p:sp>
        <p:nvSpPr>
          <p:cNvPr id="3" name="コンテンツ プレースホルダー 2">
            <a:extLst>
              <a:ext uri="{FF2B5EF4-FFF2-40B4-BE49-F238E27FC236}">
                <a16:creationId xmlns:a16="http://schemas.microsoft.com/office/drawing/2014/main" id="{736949A7-0A70-86AB-FF4D-A78846616F38}"/>
              </a:ext>
            </a:extLst>
          </p:cNvPr>
          <p:cNvSpPr>
            <a:spLocks noGrp="1"/>
          </p:cNvSpPr>
          <p:nvPr>
            <p:ph idx="4294967295"/>
          </p:nvPr>
        </p:nvSpPr>
        <p:spPr>
          <a:xfrm>
            <a:off x="796382" y="792701"/>
            <a:ext cx="7640366" cy="3444875"/>
          </a:xfrm>
        </p:spPr>
        <p:txBody>
          <a:bodyPr/>
          <a:lstStyle/>
          <a:p>
            <a:pPr marL="0" indent="0">
              <a:buNone/>
            </a:pPr>
            <a:r>
              <a:rPr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r>
              <a:rPr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ビーガニズム</a:t>
            </a:r>
            <a:r>
              <a:rPr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r>
              <a:rPr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と</a:t>
            </a:r>
            <a:r>
              <a:rPr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r>
              <a:rPr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動物権利運動</a:t>
            </a:r>
            <a:r>
              <a:rPr lang="en-US" altLang="ja-JP" sz="2800" b="1" dirty="0">
                <a:solidFill>
                  <a:srgbClr val="C00000"/>
                </a:solidFill>
                <a:latin typeface="UD デジタル 教科書体 N" panose="02020400000000000000" pitchFamily="17" charset="-128"/>
                <a:ea typeface="UD デジタル 教科書体 N" panose="02020400000000000000" pitchFamily="17" charset="-128"/>
              </a:rPr>
              <a:t>]</a:t>
            </a:r>
            <a:br>
              <a:rPr lang="en-US" altLang="ja-JP" sz="2800" b="1" dirty="0">
                <a:solidFill>
                  <a:srgbClr val="C00000"/>
                </a:solidFill>
                <a:latin typeface="UD デジタル 教科書体 N" panose="02020400000000000000" pitchFamily="17" charset="-128"/>
                <a:ea typeface="UD デジタル 教科書体 N" panose="02020400000000000000" pitchFamily="17" charset="-128"/>
              </a:rPr>
            </a:br>
            <a:r>
              <a:rPr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その</a:t>
            </a:r>
            <a:r>
              <a:rPr kumimoji="1"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目的の違い</a:t>
            </a:r>
            <a:endParaRPr kumimoji="1" lang="en-US" altLang="ja-JP" sz="2800" b="1" dirty="0">
              <a:solidFill>
                <a:srgbClr val="C00000"/>
              </a:solidFill>
              <a:latin typeface="UD デジタル 教科書体 N" panose="02020400000000000000" pitchFamily="17" charset="-128"/>
              <a:ea typeface="UD デジタル 教科書体 N" panose="02020400000000000000" pitchFamily="17" charset="-128"/>
            </a:endParaRPr>
          </a:p>
          <a:p>
            <a:endParaRPr kumimoji="1" lang="ja-JP" altLang="en-US" dirty="0"/>
          </a:p>
        </p:txBody>
      </p:sp>
      <p:sp>
        <p:nvSpPr>
          <p:cNvPr id="4" name="テキスト ボックス 3">
            <a:extLst>
              <a:ext uri="{FF2B5EF4-FFF2-40B4-BE49-F238E27FC236}">
                <a16:creationId xmlns:a16="http://schemas.microsoft.com/office/drawing/2014/main" id="{6D491E89-1677-BB43-37E3-8A1E8EBF08FE}"/>
              </a:ext>
            </a:extLst>
          </p:cNvPr>
          <p:cNvSpPr txBox="1"/>
          <p:nvPr/>
        </p:nvSpPr>
        <p:spPr>
          <a:xfrm>
            <a:off x="2087723" y="1988685"/>
            <a:ext cx="2739804" cy="3724096"/>
          </a:xfrm>
          <a:prstGeom prst="rect">
            <a:avLst/>
          </a:prstGeom>
          <a:noFill/>
        </p:spPr>
        <p:txBody>
          <a:bodyPr wrap="square" rtlCol="0">
            <a:spAutoFit/>
          </a:bodyPr>
          <a:lstStyle/>
          <a:p>
            <a:r>
              <a:rPr kumimoji="1" lang="ja-JP" altLang="en-US" sz="2400" dirty="0">
                <a:solidFill>
                  <a:srgbClr val="002060"/>
                </a:solidFill>
                <a:latin typeface="UD デジタル 教科書体 N" panose="02020400000000000000" pitchFamily="17" charset="-128"/>
                <a:ea typeface="UD デジタル 教科書体 N" panose="02020400000000000000" pitchFamily="17" charset="-128"/>
              </a:rPr>
              <a:t>ビーガニズム</a:t>
            </a:r>
            <a:endParaRPr kumimoji="1" lang="en-US" altLang="ja-JP" sz="2400" dirty="0">
              <a:solidFill>
                <a:srgbClr val="002060"/>
              </a:solidFill>
              <a:latin typeface="UD デジタル 教科書体 N" panose="02020400000000000000" pitchFamily="17" charset="-128"/>
              <a:ea typeface="UD デジタル 教科書体 N" panose="02020400000000000000" pitchFamily="17" charset="-128"/>
            </a:endParaRPr>
          </a:p>
          <a:p>
            <a:endParaRPr kumimoji="1" lang="en-US" altLang="ja-JP" sz="800"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生活から動物搾取を排除</a:t>
            </a:r>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sz="1200" dirty="0">
              <a:latin typeface="UD デジタル 教科書体 N" panose="02020400000000000000" pitchFamily="17" charset="-128"/>
              <a:ea typeface="UD デジタル 教科書体 N" panose="02020400000000000000" pitchFamily="17" charset="-128"/>
            </a:endParaRPr>
          </a:p>
          <a:p>
            <a:endParaRPr kumimoji="1" lang="en-US" altLang="ja-JP"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食・衣類・日用品などの消費選択行動</a:t>
            </a:r>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sz="1200"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自分個人は動物を搾取しない</a:t>
            </a:r>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動物性食品を避ける、革製品を買わないなど</a:t>
            </a:r>
          </a:p>
        </p:txBody>
      </p:sp>
      <p:sp>
        <p:nvSpPr>
          <p:cNvPr id="5" name="テキスト ボックス 4">
            <a:extLst>
              <a:ext uri="{FF2B5EF4-FFF2-40B4-BE49-F238E27FC236}">
                <a16:creationId xmlns:a16="http://schemas.microsoft.com/office/drawing/2014/main" id="{7C1B4B9C-970D-8455-9629-4067077D6D30}"/>
              </a:ext>
            </a:extLst>
          </p:cNvPr>
          <p:cNvSpPr txBox="1"/>
          <p:nvPr/>
        </p:nvSpPr>
        <p:spPr>
          <a:xfrm>
            <a:off x="806334" y="2517226"/>
            <a:ext cx="1148627" cy="2923877"/>
          </a:xfrm>
          <a:prstGeom prst="rect">
            <a:avLst/>
          </a:prstGeom>
          <a:noFill/>
        </p:spPr>
        <p:txBody>
          <a:bodyPr wrap="square" rtlCol="0">
            <a:spAutoFit/>
          </a:bodyPr>
          <a:lstStyle/>
          <a:p>
            <a:r>
              <a:rPr kumimoji="1" lang="ja-JP" altLang="en-US" b="1" dirty="0">
                <a:latin typeface="UD デジタル 教科書体 N" panose="02020400000000000000" pitchFamily="17" charset="-128"/>
                <a:ea typeface="UD デジタル 教科書体 N" panose="02020400000000000000" pitchFamily="17" charset="-128"/>
              </a:rPr>
              <a:t>主目的</a:t>
            </a:r>
            <a:endParaRPr kumimoji="1" lang="en-US" altLang="ja-JP" b="1" dirty="0">
              <a:latin typeface="UD デジタル 教科書体 N" panose="02020400000000000000" pitchFamily="17" charset="-128"/>
              <a:ea typeface="UD デジタル 教科書体 N" panose="02020400000000000000" pitchFamily="17" charset="-128"/>
            </a:endParaRPr>
          </a:p>
          <a:p>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sz="1200" b="1" dirty="0">
              <a:latin typeface="UD デジタル 教科書体 N" panose="02020400000000000000" pitchFamily="17" charset="-128"/>
              <a:ea typeface="UD デジタル 教科書体 N" panose="02020400000000000000" pitchFamily="17" charset="-128"/>
            </a:endParaRPr>
          </a:p>
          <a:p>
            <a:r>
              <a:rPr kumimoji="1" lang="ja-JP" altLang="en-US" b="1" dirty="0">
                <a:latin typeface="UD デジタル 教科書体 N" panose="02020400000000000000" pitchFamily="17" charset="-128"/>
                <a:ea typeface="UD デジタル 教科書体 N" panose="02020400000000000000" pitchFamily="17" charset="-128"/>
              </a:rPr>
              <a:t>主領域</a:t>
            </a:r>
            <a:endParaRPr kumimoji="1" lang="en-US" altLang="ja-JP" b="1" dirty="0">
              <a:latin typeface="UD デジタル 教科書体 N" panose="02020400000000000000" pitchFamily="17" charset="-128"/>
              <a:ea typeface="UD デジタル 教科書体 N" panose="02020400000000000000" pitchFamily="17" charset="-128"/>
            </a:endParaRPr>
          </a:p>
          <a:p>
            <a:endParaRPr kumimoji="1" lang="en-US" altLang="ja-JP" sz="2800" dirty="0">
              <a:latin typeface="UD デジタル 教科書体 N" panose="02020400000000000000" pitchFamily="17" charset="-128"/>
              <a:ea typeface="UD デジタル 教科書体 N" panose="02020400000000000000" pitchFamily="17" charset="-128"/>
            </a:endParaRPr>
          </a:p>
          <a:p>
            <a:r>
              <a:rPr kumimoji="1" lang="ja-JP" altLang="en-US" b="1" dirty="0">
                <a:latin typeface="UD デジタル 教科書体 N" panose="02020400000000000000" pitchFamily="17" charset="-128"/>
                <a:ea typeface="UD デジタル 教科書体 N" panose="02020400000000000000" pitchFamily="17" charset="-128"/>
              </a:rPr>
              <a:t>行動域</a:t>
            </a:r>
            <a:endParaRPr kumimoji="1" lang="en-US" altLang="ja-JP" b="1" dirty="0">
              <a:latin typeface="UD デジタル 教科書体 N" panose="02020400000000000000" pitchFamily="17" charset="-128"/>
              <a:ea typeface="UD デジタル 教科書体 N" panose="02020400000000000000" pitchFamily="17" charset="-128"/>
            </a:endParaRPr>
          </a:p>
          <a:p>
            <a:endParaRPr kumimoji="1" lang="en-US" altLang="ja-JP" b="1" dirty="0">
              <a:latin typeface="UD デジタル 教科書体 N" panose="02020400000000000000" pitchFamily="17" charset="-128"/>
              <a:ea typeface="UD デジタル 教科書体 N" panose="02020400000000000000" pitchFamily="17" charset="-128"/>
            </a:endParaRPr>
          </a:p>
          <a:p>
            <a:endParaRPr kumimoji="1" lang="en-US" altLang="ja-JP" b="1" dirty="0">
              <a:latin typeface="UD デジタル 教科書体 N" panose="02020400000000000000" pitchFamily="17" charset="-128"/>
              <a:ea typeface="UD デジタル 教科書体 N" panose="02020400000000000000" pitchFamily="17" charset="-128"/>
            </a:endParaRPr>
          </a:p>
          <a:p>
            <a:r>
              <a:rPr kumimoji="1" lang="ja-JP" altLang="en-US" b="1" dirty="0">
                <a:latin typeface="UD デジタル 教科書体 N" panose="02020400000000000000" pitchFamily="17" charset="-128"/>
                <a:ea typeface="UD デジタル 教科書体 N" panose="02020400000000000000" pitchFamily="17" charset="-128"/>
              </a:rPr>
              <a:t>日常行動</a:t>
            </a:r>
            <a:endParaRPr kumimoji="1" lang="en-US" altLang="ja-JP" b="1" dirty="0">
              <a:latin typeface="UD デジタル 教科書体 N" panose="02020400000000000000" pitchFamily="17" charset="-128"/>
              <a:ea typeface="UD デジタル 教科書体 N" panose="02020400000000000000" pitchFamily="17" charset="-128"/>
            </a:endParaRPr>
          </a:p>
          <a:p>
            <a:endParaRPr kumimoji="1" lang="ja-JP" altLang="en-US" dirty="0"/>
          </a:p>
        </p:txBody>
      </p:sp>
      <p:sp>
        <p:nvSpPr>
          <p:cNvPr id="6" name="テキスト ボックス 5">
            <a:extLst>
              <a:ext uri="{FF2B5EF4-FFF2-40B4-BE49-F238E27FC236}">
                <a16:creationId xmlns:a16="http://schemas.microsoft.com/office/drawing/2014/main" id="{5B282782-53A4-DBAF-E0DD-701BBA8B75BF}"/>
              </a:ext>
            </a:extLst>
          </p:cNvPr>
          <p:cNvSpPr txBox="1"/>
          <p:nvPr/>
        </p:nvSpPr>
        <p:spPr>
          <a:xfrm>
            <a:off x="5439930" y="1988685"/>
            <a:ext cx="2739804" cy="4278094"/>
          </a:xfrm>
          <a:prstGeom prst="rect">
            <a:avLst/>
          </a:prstGeom>
          <a:noFill/>
        </p:spPr>
        <p:txBody>
          <a:bodyPr wrap="square" rtlCol="0">
            <a:spAutoFit/>
          </a:bodyPr>
          <a:lstStyle/>
          <a:p>
            <a:r>
              <a:rPr kumimoji="1" lang="ja-JP" altLang="en-US" sz="2400" dirty="0">
                <a:solidFill>
                  <a:srgbClr val="002060"/>
                </a:solidFill>
                <a:latin typeface="UD デジタル 教科書体 N" panose="02020400000000000000" pitchFamily="17" charset="-128"/>
                <a:ea typeface="UD デジタル 教科書体 N" panose="02020400000000000000" pitchFamily="17" charset="-128"/>
              </a:rPr>
              <a:t>動物の権利運動</a:t>
            </a:r>
            <a:endParaRPr kumimoji="1" lang="en-US" altLang="ja-JP" sz="2400" dirty="0">
              <a:solidFill>
                <a:srgbClr val="002060"/>
              </a:solidFill>
              <a:latin typeface="UD デジタル 教科書体 N" panose="02020400000000000000" pitchFamily="17" charset="-128"/>
              <a:ea typeface="UD デジタル 教科書体 N" panose="02020400000000000000" pitchFamily="17" charset="-128"/>
            </a:endParaRPr>
          </a:p>
          <a:p>
            <a:endParaRPr kumimoji="1" lang="en-US" altLang="ja-JP" sz="800"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社会制度・法律・産業構造を社会運動的に変える</a:t>
            </a:r>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sz="1200"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法制度、企業慣行、社会意識の改革</a:t>
            </a:r>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sz="1200"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社会全体が動物を搾取しないようにする</a:t>
            </a:r>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dirty="0">
              <a:latin typeface="UD デジタル 教科書体 N" panose="02020400000000000000" pitchFamily="17" charset="-128"/>
              <a:ea typeface="UD デジタル 教科書体 N" panose="02020400000000000000" pitchFamily="17" charset="-128"/>
            </a:endParaRPr>
          </a:p>
          <a:p>
            <a:r>
              <a:rPr kumimoji="1" lang="ja-JP" altLang="en-US" dirty="0">
                <a:latin typeface="UD デジタル 教科書体 N" panose="02020400000000000000" pitchFamily="17" charset="-128"/>
                <a:ea typeface="UD デジタル 教科書体 N" panose="02020400000000000000" pitchFamily="17" charset="-128"/>
              </a:rPr>
              <a:t>動物実験反対キャンペーン、畜産問題の批判、告発、ロビー活動など</a:t>
            </a:r>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en-US" altLang="ja-JP" dirty="0">
              <a:latin typeface="UD デジタル 教科書体 N" panose="02020400000000000000" pitchFamily="17" charset="-128"/>
              <a:ea typeface="UD デジタル 教科書体 N" panose="02020400000000000000" pitchFamily="17" charset="-128"/>
            </a:endParaRPr>
          </a:p>
          <a:p>
            <a:endParaRPr kumimoji="1" lang="ja-JP" altLang="en-US" dirty="0">
              <a:latin typeface="UD デジタル 教科書体 N" panose="02020400000000000000" pitchFamily="17" charset="-128"/>
              <a:ea typeface="UD デジタル 教科書体 N" panose="02020400000000000000" pitchFamily="17" charset="-128"/>
            </a:endParaRPr>
          </a:p>
        </p:txBody>
      </p:sp>
      <p:sp>
        <p:nvSpPr>
          <p:cNvPr id="9" name="テキスト ボックス 8">
            <a:extLst>
              <a:ext uri="{FF2B5EF4-FFF2-40B4-BE49-F238E27FC236}">
                <a16:creationId xmlns:a16="http://schemas.microsoft.com/office/drawing/2014/main" id="{A8C40A33-E37D-0F60-F9D9-3D7598E91FF6}"/>
              </a:ext>
            </a:extLst>
          </p:cNvPr>
          <p:cNvSpPr txBox="1"/>
          <p:nvPr/>
        </p:nvSpPr>
        <p:spPr>
          <a:xfrm>
            <a:off x="917393" y="5742133"/>
            <a:ext cx="7240637" cy="646331"/>
          </a:xfrm>
          <a:prstGeom prst="rect">
            <a:avLst/>
          </a:prstGeom>
          <a:noFill/>
        </p:spPr>
        <p:txBody>
          <a:bodyPr wrap="square">
            <a:spAutoFit/>
          </a:bodyPr>
          <a:lstStyle/>
          <a:p>
            <a:r>
              <a:rPr lang="ja-JP" altLang="en-US" dirty="0">
                <a:solidFill>
                  <a:srgbClr val="002060"/>
                </a:solidFill>
                <a:latin typeface="UD デジタル 教科書体 N" panose="02020400000000000000" pitchFamily="17" charset="-128"/>
                <a:ea typeface="UD デジタル 教科書体 N" panose="02020400000000000000" pitchFamily="17" charset="-128"/>
              </a:rPr>
              <a:t>ビーガニズムの目的は個人のライフスタイル選択が中心。動物の権利運動の目的は社会変革が中心といえる</a:t>
            </a:r>
          </a:p>
        </p:txBody>
      </p:sp>
    </p:spTree>
    <p:extLst>
      <p:ext uri="{BB962C8B-B14F-4D97-AF65-F5344CB8AC3E}">
        <p14:creationId xmlns:p14="http://schemas.microsoft.com/office/powerpoint/2010/main" val="2184263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F89AA50-645D-CC8C-D379-4AC57799C21F}"/>
              </a:ext>
            </a:extLst>
          </p:cNvPr>
          <p:cNvSpPr txBox="1"/>
          <p:nvPr/>
        </p:nvSpPr>
        <p:spPr>
          <a:xfrm>
            <a:off x="1187624" y="764704"/>
            <a:ext cx="6840760" cy="523220"/>
          </a:xfrm>
          <a:prstGeom prst="rect">
            <a:avLst/>
          </a:prstGeom>
          <a:noFill/>
        </p:spPr>
        <p:txBody>
          <a:bodyPr wrap="square">
            <a:spAutoFit/>
          </a:bodyPr>
          <a:lstStyle/>
          <a:p>
            <a:r>
              <a:rPr lang="ja-JP" altLang="en-US" sz="2800" b="1" dirty="0">
                <a:solidFill>
                  <a:srgbClr val="C00000"/>
                </a:solidFill>
                <a:latin typeface="UD デジタル 教科書体 N" panose="02020400000000000000" pitchFamily="17" charset="-128"/>
                <a:ea typeface="UD デジタル 教科書体 N" panose="02020400000000000000" pitchFamily="17" charset="-128"/>
              </a:rPr>
              <a:t>クマ駆除に反対する人たちの論理思考 </a:t>
            </a:r>
          </a:p>
        </p:txBody>
      </p:sp>
      <p:sp>
        <p:nvSpPr>
          <p:cNvPr id="4" name="テキスト ボックス 3">
            <a:extLst>
              <a:ext uri="{FF2B5EF4-FFF2-40B4-BE49-F238E27FC236}">
                <a16:creationId xmlns:a16="http://schemas.microsoft.com/office/drawing/2014/main" id="{9299EB3B-3869-F713-6721-DDC07B64F39E}"/>
              </a:ext>
            </a:extLst>
          </p:cNvPr>
          <p:cNvSpPr txBox="1"/>
          <p:nvPr/>
        </p:nvSpPr>
        <p:spPr>
          <a:xfrm>
            <a:off x="971600" y="1564243"/>
            <a:ext cx="7488832" cy="5847755"/>
          </a:xfrm>
          <a:prstGeom prst="rect">
            <a:avLst/>
          </a:prstGeom>
          <a:noFill/>
        </p:spPr>
        <p:txBody>
          <a:bodyPr wrap="square" rtlCol="0">
            <a:spAutoFit/>
          </a:bodyPr>
          <a:lstStyle/>
          <a:p>
            <a:r>
              <a:rPr kumimoji="1"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動物倫理型　</a:t>
            </a:r>
            <a:r>
              <a:rPr kumimoji="1" lang="ja-JP" altLang="en-US" sz="2000" dirty="0">
                <a:latin typeface="UD デジタル 教科書体 N" panose="02020400000000000000" pitchFamily="17" charset="-128"/>
                <a:ea typeface="UD デジタル 教科書体 N" panose="02020400000000000000" pitchFamily="17" charset="-128"/>
              </a:rPr>
              <a:t>命は平等。クマにも「生きる権利」があり、人間の都合で命を奪うことは倫理的に許されない。</a:t>
            </a:r>
            <a:endParaRPr kumimoji="1" lang="en-US" altLang="ja-JP" sz="2000" dirty="0">
              <a:latin typeface="UD デジタル 教科書体 N" panose="02020400000000000000" pitchFamily="17" charset="-128"/>
              <a:ea typeface="UD デジタル 教科書体 N" panose="02020400000000000000" pitchFamily="17" charset="-128"/>
            </a:endParaRPr>
          </a:p>
          <a:p>
            <a:endParaRPr kumimoji="1" lang="en-US" altLang="ja-JP" sz="800" dirty="0">
              <a:latin typeface="UD デジタル 教科書体 N" panose="02020400000000000000" pitchFamily="17" charset="-128"/>
              <a:ea typeface="UD デジタル 教科書体 N" panose="02020400000000000000" pitchFamily="17" charset="-128"/>
            </a:endParaRPr>
          </a:p>
          <a:p>
            <a:r>
              <a:rPr kumimoji="1"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生態系・環境保全型　</a:t>
            </a:r>
            <a:r>
              <a:rPr kumimoji="1" lang="ja-JP" altLang="en-US" sz="2000" dirty="0">
                <a:latin typeface="UD デジタル 教科書体 N" panose="02020400000000000000" pitchFamily="17" charset="-128"/>
                <a:ea typeface="UD デジタル 教科書体 N" panose="02020400000000000000" pitchFamily="17" charset="-128"/>
              </a:rPr>
              <a:t>クマは生態系の重要な構成要素（アンブレラ種）であり、安易な駆除は生物多様性を脅かし、長期的には人間にも不利益をもたらす。</a:t>
            </a:r>
            <a:endParaRPr kumimoji="1" lang="en-US" altLang="ja-JP" sz="2000" dirty="0">
              <a:latin typeface="UD デジタル 教科書体 N" panose="02020400000000000000" pitchFamily="17" charset="-128"/>
              <a:ea typeface="UD デジタル 教科書体 N" panose="02020400000000000000" pitchFamily="17" charset="-128"/>
            </a:endParaRPr>
          </a:p>
          <a:p>
            <a:endParaRPr kumimoji="1" lang="en-US" altLang="ja-JP" sz="800" dirty="0">
              <a:latin typeface="UD デジタル 教科書体 N" panose="02020400000000000000" pitchFamily="17" charset="-128"/>
              <a:ea typeface="UD デジタル 教科書体 N" panose="02020400000000000000" pitchFamily="17" charset="-128"/>
            </a:endParaRPr>
          </a:p>
          <a:p>
            <a:r>
              <a:rPr kumimoji="1"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責任追及型（</a:t>
            </a:r>
            <a:r>
              <a:rPr kumimoji="1" lang="zh-TW" altLang="en-US" sz="2000" b="1" dirty="0">
                <a:solidFill>
                  <a:srgbClr val="002060"/>
                </a:solidFill>
                <a:latin typeface="UD デジタル 教科書体 N" panose="02020400000000000000" pitchFamily="17" charset="-128"/>
                <a:ea typeface="UD デジタル 教科書体 N" panose="02020400000000000000" pitchFamily="17" charset="-128"/>
              </a:rPr>
              <a:t>構造的原因論</a:t>
            </a:r>
            <a:r>
              <a:rPr kumimoji="1"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　</a:t>
            </a:r>
            <a:r>
              <a:rPr kumimoji="1" lang="ja-JP" altLang="en-US" sz="2000" dirty="0">
                <a:latin typeface="UD デジタル 教科書体 N" panose="02020400000000000000" pitchFamily="17" charset="-128"/>
                <a:ea typeface="UD デジタル 教科書体 N" panose="02020400000000000000" pitchFamily="17" charset="-128"/>
              </a:rPr>
              <a:t>クマ出没の原因は人間活動（里山放棄、農地管理不足、開発など）。原因をつくった側が駆除で解決しようとするのは不当。「もっとよい方法があるはず」</a:t>
            </a:r>
            <a:endParaRPr kumimoji="1" lang="en-US" altLang="ja-JP" sz="2000" dirty="0">
              <a:latin typeface="UD デジタル 教科書体 N" panose="02020400000000000000" pitchFamily="17" charset="-128"/>
              <a:ea typeface="UD デジタル 教科書体 N" panose="02020400000000000000" pitchFamily="17" charset="-128"/>
            </a:endParaRPr>
          </a:p>
          <a:p>
            <a:endParaRPr kumimoji="1" lang="en-US" altLang="ja-JP" sz="800" dirty="0">
              <a:latin typeface="UD デジタル 教科書体 N" panose="02020400000000000000" pitchFamily="17" charset="-128"/>
              <a:ea typeface="UD デジタル 教科書体 N" panose="02020400000000000000" pitchFamily="17" charset="-128"/>
            </a:endParaRPr>
          </a:p>
          <a:p>
            <a:r>
              <a:rPr kumimoji="1" lang="zh-TW" altLang="en-US" sz="2000" b="1" dirty="0">
                <a:solidFill>
                  <a:srgbClr val="002060"/>
                </a:solidFill>
                <a:latin typeface="UD デジタル 教科書体 N" panose="02020400000000000000" pitchFamily="17" charset="-128"/>
                <a:ea typeface="UD デジタル 教科書体 N" panose="02020400000000000000" pitchFamily="17" charset="-128"/>
              </a:rPr>
              <a:t>非致死的対策優先型</a:t>
            </a:r>
            <a:r>
              <a:rPr kumimoji="1" lang="ja-JP" altLang="en-US" sz="2000" b="1" dirty="0">
                <a:solidFill>
                  <a:srgbClr val="002060"/>
                </a:solidFill>
                <a:latin typeface="UD デジタル 教科書体 N" panose="02020400000000000000" pitchFamily="17" charset="-128"/>
                <a:ea typeface="UD デジタル 教科書体 N" panose="02020400000000000000" pitchFamily="17" charset="-128"/>
              </a:rPr>
              <a:t>　</a:t>
            </a:r>
            <a:r>
              <a:rPr kumimoji="1" lang="ja-JP" altLang="en-US" sz="2000" dirty="0">
                <a:latin typeface="UD デジタル 教科書体 N" panose="02020400000000000000" pitchFamily="17" charset="-128"/>
                <a:ea typeface="UD デジタル 教科書体 N" panose="02020400000000000000" pitchFamily="17" charset="-128"/>
              </a:rPr>
              <a:t>駆除以外の殺さないための技術を探るべきという政策論的考え（自分はもっと効率の良い方法を知っているなど＝電気柵、誘導、ベアドッグ、餌資源管理などアメリカのベアマネジメントを例に）。必ずしも駆除反対ではなく、駆除偏重の現在の施策を批判</a:t>
            </a:r>
            <a:endParaRPr kumimoji="1" lang="en-US" altLang="ja-JP" sz="2000" dirty="0">
              <a:latin typeface="UD デジタル 教科書体 N" panose="02020400000000000000" pitchFamily="17" charset="-128"/>
              <a:ea typeface="UD デジタル 教科書体 N" panose="02020400000000000000" pitchFamily="17" charset="-128"/>
            </a:endParaRPr>
          </a:p>
          <a:p>
            <a:endParaRPr kumimoji="1" lang="ja-JP" altLang="en-US" sz="2000" dirty="0">
              <a:latin typeface="UD デジタル 教科書体 N" panose="02020400000000000000" pitchFamily="17" charset="-128"/>
              <a:ea typeface="UD デジタル 教科書体 N" panose="02020400000000000000" pitchFamily="17" charset="-128"/>
            </a:endParaRPr>
          </a:p>
          <a:p>
            <a:endParaRPr kumimoji="1" lang="en-US" altLang="ja-JP" sz="2000" dirty="0">
              <a:latin typeface="UD デジタル 教科書体 N" panose="02020400000000000000" pitchFamily="17" charset="-128"/>
              <a:ea typeface="UD デジタル 教科書体 N" panose="02020400000000000000" pitchFamily="17" charset="-128"/>
            </a:endParaRPr>
          </a:p>
          <a:p>
            <a:endParaRPr kumimoji="1" lang="en-US" altLang="ja-JP" sz="2000" dirty="0">
              <a:latin typeface="UD デジタル 教科書体 N" panose="02020400000000000000" pitchFamily="17" charset="-128"/>
              <a:ea typeface="UD デジタル 教科書体 N" panose="02020400000000000000" pitchFamily="17" charset="-128"/>
            </a:endParaRPr>
          </a:p>
          <a:p>
            <a:endParaRPr kumimoji="1" lang="ja-JP" altLang="en-US" dirty="0"/>
          </a:p>
        </p:txBody>
      </p:sp>
    </p:spTree>
    <p:extLst>
      <p:ext uri="{BB962C8B-B14F-4D97-AF65-F5344CB8AC3E}">
        <p14:creationId xmlns:p14="http://schemas.microsoft.com/office/powerpoint/2010/main" val="2740850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P1210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7" y="1226285"/>
            <a:ext cx="9116366" cy="683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P1210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57" y="3377093"/>
            <a:ext cx="3457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6"/>
          <p:cNvSpPr>
            <a:spLocks noChangeShapeType="1"/>
          </p:cNvSpPr>
          <p:nvPr/>
        </p:nvSpPr>
        <p:spPr bwMode="auto">
          <a:xfrm flipH="1">
            <a:off x="4086577" y="4696127"/>
            <a:ext cx="1137704" cy="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743" name="Text Box 7"/>
          <p:cNvSpPr txBox="1">
            <a:spLocks noChangeArrowheads="1"/>
          </p:cNvSpPr>
          <p:nvPr/>
        </p:nvSpPr>
        <p:spPr bwMode="auto">
          <a:xfrm>
            <a:off x="3920217" y="5220141"/>
            <a:ext cx="86407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sz="2800" b="1" dirty="0">
                <a:solidFill>
                  <a:srgbClr val="FFFF00"/>
                </a:solidFill>
                <a:latin typeface="UD デジタル 教科書体 NK" panose="02020400000000000000" pitchFamily="18" charset="-128"/>
                <a:ea typeface="UD デジタル 教科書体 NK" panose="02020400000000000000" pitchFamily="18" charset="-128"/>
              </a:rPr>
              <a:t>ネズミ返し（登呂遺跡</a:t>
            </a:r>
            <a:r>
              <a:rPr lang="ja-JP" altLang="en-US" sz="2800" b="1" dirty="0">
                <a:solidFill>
                  <a:schemeClr val="bg1"/>
                </a:solidFill>
                <a:effectLst>
                  <a:outerShdw blurRad="38100" dist="38100" dir="2700000" algn="tl">
                    <a:srgbClr val="C0C0C0"/>
                  </a:outerShdw>
                </a:effectLst>
                <a:latin typeface="UD デジタル 教科書体 NK" panose="02020400000000000000" pitchFamily="18" charset="-128"/>
                <a:ea typeface="UD デジタル 教科書体 NK" panose="02020400000000000000" pitchFamily="18" charset="-128"/>
              </a:rPr>
              <a:t>）</a:t>
            </a:r>
          </a:p>
        </p:txBody>
      </p:sp>
      <p:pic>
        <p:nvPicPr>
          <p:cNvPr id="17414" name="Picture 9" descr="MC90022299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91243">
            <a:off x="2264367" y="5150807"/>
            <a:ext cx="689427" cy="6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784818" y="1254456"/>
            <a:ext cx="7330853" cy="584775"/>
          </a:xfrm>
          <a:prstGeom prst="rect">
            <a:avLst/>
          </a:prstGeom>
          <a:noFill/>
        </p:spPr>
        <p:txBody>
          <a:bodyPr wrap="none" rtlCol="0">
            <a:spAutoFit/>
          </a:bodyPr>
          <a:lstStyle/>
          <a:p>
            <a:r>
              <a:rPr kumimoji="1" lang="ja-JP" altLang="en-US" sz="3200" b="1" dirty="0">
                <a:latin typeface="UD デジタル 教科書体 NK-B" panose="02020700000000000000" pitchFamily="18" charset="-128"/>
                <a:ea typeface="UD デジタル 教科書体 NK-B" panose="02020700000000000000" pitchFamily="18" charset="-128"/>
              </a:rPr>
              <a:t>農耕の登場で変わった野生動物との関係</a:t>
            </a:r>
          </a:p>
        </p:txBody>
      </p:sp>
      <p:sp>
        <p:nvSpPr>
          <p:cNvPr id="3" name="テキスト ボックス 2">
            <a:extLst>
              <a:ext uri="{FF2B5EF4-FFF2-40B4-BE49-F238E27FC236}">
                <a16:creationId xmlns:a16="http://schemas.microsoft.com/office/drawing/2014/main" id="{7158ADF4-7219-814F-9114-16424AE91DFF}"/>
              </a:ext>
            </a:extLst>
          </p:cNvPr>
          <p:cNvSpPr txBox="1"/>
          <p:nvPr/>
        </p:nvSpPr>
        <p:spPr>
          <a:xfrm>
            <a:off x="1001494" y="595034"/>
            <a:ext cx="2739853" cy="584775"/>
          </a:xfrm>
          <a:prstGeom prst="rect">
            <a:avLst/>
          </a:prstGeom>
          <a:noFill/>
        </p:spPr>
        <p:txBody>
          <a:bodyPr wrap="none" rtlCol="0">
            <a:spAutoFit/>
          </a:bodyPr>
          <a:lstStyle/>
          <a:p>
            <a:r>
              <a:rPr kumimoji="1" lang="ja-JP" altLang="en-US" sz="3200" b="1" dirty="0">
                <a:solidFill>
                  <a:srgbClr val="C00000"/>
                </a:solidFill>
                <a:latin typeface="UD デジタル 教科書体 NK" panose="02020400000000000000" pitchFamily="18" charset="-128"/>
                <a:ea typeface="UD デジタル 教科書体 NK" panose="02020400000000000000" pitchFamily="18" charset="-128"/>
              </a:rPr>
              <a:t>“獣害”の誕生</a:t>
            </a:r>
          </a:p>
        </p:txBody>
      </p:sp>
      <p:sp>
        <p:nvSpPr>
          <p:cNvPr id="4" name="正方形/長方形 3">
            <a:extLst>
              <a:ext uri="{FF2B5EF4-FFF2-40B4-BE49-F238E27FC236}">
                <a16:creationId xmlns:a16="http://schemas.microsoft.com/office/drawing/2014/main" id="{2A9D825F-6172-0E9F-5DBA-42233C6C2956}"/>
              </a:ext>
            </a:extLst>
          </p:cNvPr>
          <p:cNvSpPr/>
          <p:nvPr/>
        </p:nvSpPr>
        <p:spPr>
          <a:xfrm>
            <a:off x="427272" y="3348923"/>
            <a:ext cx="3436252" cy="2592388"/>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907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529827-6551-E055-91B9-1753CEFF1061}"/>
              </a:ext>
            </a:extLst>
          </p:cNvPr>
          <p:cNvSpPr txBox="1"/>
          <p:nvPr/>
        </p:nvSpPr>
        <p:spPr>
          <a:xfrm>
            <a:off x="822399" y="1394139"/>
            <a:ext cx="8848725" cy="4708981"/>
          </a:xfrm>
          <a:prstGeom prst="rect">
            <a:avLst/>
          </a:prstGeom>
          <a:noFill/>
        </p:spPr>
        <p:txBody>
          <a:bodyPr wrap="square" rtlCol="0">
            <a:spAutoFit/>
          </a:bodyPr>
          <a:lstStyle/>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旧石器時代　</a:t>
            </a:r>
            <a:r>
              <a:rPr kumimoji="1" lang="ja-JP" altLang="en-US" sz="2000" u="sng" dirty="0">
                <a:solidFill>
                  <a:schemeClr val="accent2">
                    <a:lumMod val="75000"/>
                  </a:schemeClr>
                </a:solidFill>
                <a:latin typeface="UD デジタル 教科書体 NK-B" panose="02020700000000000000" pitchFamily="18" charset="-128"/>
                <a:ea typeface="UD デジタル 教科書体 NK-B" panose="02020700000000000000" pitchFamily="18" charset="-128"/>
              </a:rPr>
              <a:t>重要な</a:t>
            </a:r>
            <a:r>
              <a:rPr kumimoji="1" lang="ja-JP" altLang="en-US" sz="2000" dirty="0">
                <a:latin typeface="UD デジタル 教科書体 NK-B" panose="02020700000000000000" pitchFamily="18" charset="-128"/>
                <a:ea typeface="UD デジタル 教科書体 NK-B" panose="02020700000000000000" pitchFamily="18" charset="-128"/>
              </a:rPr>
              <a:t>食資源を獲得する手段</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縄文時代</a:t>
            </a:r>
            <a:r>
              <a:rPr kumimoji="1" lang="ja-JP" altLang="en-US" sz="2000" dirty="0">
                <a:latin typeface="UD デジタル 教科書体 NK-B" panose="02020700000000000000" pitchFamily="18" charset="-128"/>
                <a:ea typeface="UD デジタル 教科書体 NK-B" panose="02020700000000000000" pitchFamily="18" charset="-128"/>
              </a:rPr>
              <a:t>　　　</a:t>
            </a:r>
            <a:r>
              <a:rPr kumimoji="1" lang="ja-JP" altLang="en-US" sz="2000" u="sng" dirty="0">
                <a:solidFill>
                  <a:schemeClr val="accent2">
                    <a:lumMod val="75000"/>
                  </a:schemeClr>
                </a:solidFill>
                <a:latin typeface="UD デジタル 教科書体 NK-B" panose="02020700000000000000" pitchFamily="18" charset="-128"/>
                <a:ea typeface="UD デジタル 教科書体 NK-B" panose="02020700000000000000" pitchFamily="18" charset="-128"/>
              </a:rPr>
              <a:t>主要</a:t>
            </a:r>
            <a:r>
              <a:rPr kumimoji="1" lang="ja-JP" altLang="en-US" sz="2000" dirty="0">
                <a:solidFill>
                  <a:schemeClr val="accent2">
                    <a:lumMod val="75000"/>
                  </a:schemeClr>
                </a:solidFill>
                <a:latin typeface="UD デジタル 教科書体 NK-B" panose="02020700000000000000" pitchFamily="18" charset="-128"/>
                <a:ea typeface="UD デジタル 教科書体 NK-B" panose="02020700000000000000" pitchFamily="18" charset="-128"/>
              </a:rPr>
              <a:t>な</a:t>
            </a:r>
            <a:r>
              <a:rPr kumimoji="1" lang="ja-JP" altLang="en-US" sz="2000" dirty="0">
                <a:latin typeface="UD デジタル 教科書体 NK-B" panose="02020700000000000000" pitchFamily="18" charset="-128"/>
                <a:ea typeface="UD デジタル 教科書体 NK-B" panose="02020700000000000000" pitchFamily="18" charset="-128"/>
              </a:rPr>
              <a:t>食資源を獲得する手段</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弥生時代　　</a:t>
            </a:r>
            <a:r>
              <a:rPr lang="ja-JP" altLang="en-US" sz="2000" dirty="0">
                <a:latin typeface="UD デジタル 教科書体 NK-B" panose="02020700000000000000" pitchFamily="18" charset="-128"/>
                <a:ea typeface="UD デジタル 教科書体 NK-B" panose="02020700000000000000" pitchFamily="18" charset="-128"/>
              </a:rPr>
              <a:t>農耕に移りつつも食資源を補佐する</a:t>
            </a:r>
            <a:r>
              <a:rPr lang="ja-JP" altLang="en-US" sz="2000" u="sng" dirty="0">
                <a:solidFill>
                  <a:schemeClr val="accent2">
                    <a:lumMod val="75000"/>
                  </a:schemeClr>
                </a:solidFill>
                <a:latin typeface="UD デジタル 教科書体 NK-B" panose="02020700000000000000" pitchFamily="18" charset="-128"/>
                <a:ea typeface="UD デジタル 教科書体 NK-B" panose="02020700000000000000" pitchFamily="18" charset="-128"/>
              </a:rPr>
              <a:t>大切な</a:t>
            </a:r>
            <a:r>
              <a:rPr lang="ja-JP" altLang="en-US" sz="2000" dirty="0">
                <a:latin typeface="UD デジタル 教科書体 NK-B" panose="02020700000000000000" pitchFamily="18" charset="-128"/>
                <a:ea typeface="UD デジタル 教科書体 NK-B" panose="02020700000000000000" pitchFamily="18" charset="-128"/>
              </a:rPr>
              <a:t>手段</a:t>
            </a:r>
            <a:endParaRPr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古墳時代</a:t>
            </a:r>
            <a:r>
              <a:rPr kumimoji="1" lang="ja-JP" altLang="en-US" sz="2000" dirty="0">
                <a:latin typeface="UD デジタル 教科書体 NK-B" panose="02020700000000000000" pitchFamily="18" charset="-128"/>
                <a:ea typeface="UD デジタル 教科書体 NK-B" panose="02020700000000000000" pitchFamily="18" charset="-128"/>
              </a:rPr>
              <a:t>　　</a:t>
            </a:r>
            <a:r>
              <a:rPr lang="ja-JP" altLang="en-US" sz="2000" dirty="0">
                <a:latin typeface="UD デジタル 教科書体 NK-B" panose="02020700000000000000" pitchFamily="18" charset="-128"/>
                <a:ea typeface="UD デジタル 教科書体 NK-B" panose="02020700000000000000" pitchFamily="18" charset="-128"/>
              </a:rPr>
              <a:t>狩猟儀礼が農耕儀礼に吸収されていく</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明日香・白鳳時代　</a:t>
            </a:r>
            <a:r>
              <a:rPr kumimoji="1" lang="ja-JP" altLang="en-US" sz="2000" dirty="0">
                <a:latin typeface="UD デジタル 教科書体 NK-B" panose="02020700000000000000" pitchFamily="18" charset="-128"/>
                <a:ea typeface="UD デジタル 教科書体 NK-B" panose="02020700000000000000" pitchFamily="18" charset="-128"/>
              </a:rPr>
              <a:t>仏教伝来（６つの罪のひとつ「殺生」の戒め）</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奈良時代　　</a:t>
            </a:r>
            <a:r>
              <a:rPr lang="ja-JP" altLang="en-US" sz="2000" dirty="0">
                <a:latin typeface="UD デジタル 教科書体 NK-B" panose="02020700000000000000" pitchFamily="18" charset="-128"/>
                <a:ea typeface="UD デジタル 教科書体 NK-B" panose="02020700000000000000" pitchFamily="18" charset="-128"/>
              </a:rPr>
              <a:t>殺生はタブー視しされていくが権力者は鷹狩りを楽しむ</a:t>
            </a:r>
            <a:endParaRPr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平安時代　　</a:t>
            </a:r>
            <a:r>
              <a:rPr kumimoji="1" lang="en-US" altLang="ja-JP" sz="2000" dirty="0">
                <a:latin typeface="UD デジタル 教科書体 NK-B" panose="02020700000000000000" pitchFamily="18" charset="-128"/>
                <a:ea typeface="UD デジタル 教科書体 NK-B" panose="02020700000000000000" pitchFamily="18" charset="-128"/>
              </a:rPr>
              <a:t>〃</a:t>
            </a:r>
          </a:p>
          <a:p>
            <a:r>
              <a:rPr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鎌倉時代　　</a:t>
            </a:r>
            <a:r>
              <a:rPr lang="ja-JP" altLang="en-US" sz="2000" dirty="0">
                <a:latin typeface="UD デジタル 教科書体 NK-B" panose="02020700000000000000" pitchFamily="18" charset="-128"/>
                <a:ea typeface="UD デジタル 教科書体 NK-B" panose="02020700000000000000" pitchFamily="18" charset="-128"/>
              </a:rPr>
              <a:t>武家が好んで巻狩りを行なう</a:t>
            </a:r>
            <a:endParaRPr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室町時代　　</a:t>
            </a:r>
            <a:r>
              <a:rPr kumimoji="1" lang="en-US" altLang="ja-JP" sz="2000" dirty="0">
                <a:latin typeface="UD デジタル 教科書体 NK-B" panose="02020700000000000000" pitchFamily="18" charset="-128"/>
                <a:ea typeface="UD デジタル 教科書体 NK-B" panose="02020700000000000000" pitchFamily="18" charset="-128"/>
              </a:rPr>
              <a:t>〃</a:t>
            </a:r>
          </a:p>
          <a:p>
            <a:r>
              <a:rPr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安土桃山時代　</a:t>
            </a:r>
            <a:r>
              <a:rPr lang="en-US" altLang="ja-JP" sz="2000" dirty="0">
                <a:latin typeface="UD デジタル 教科書体 NK-B" panose="02020700000000000000" pitchFamily="18" charset="-128"/>
                <a:ea typeface="UD デジタル 教科書体 NK-B" panose="02020700000000000000" pitchFamily="18" charset="-128"/>
              </a:rPr>
              <a:t>〃</a:t>
            </a:r>
            <a:r>
              <a:rPr lang="ja-JP" altLang="en-US" sz="2000" dirty="0">
                <a:latin typeface="UD デジタル 教科書体 NK-B" panose="02020700000000000000" pitchFamily="18" charset="-128"/>
                <a:ea typeface="UD デジタル 教科書体 NK-B" panose="02020700000000000000" pitchFamily="18" charset="-128"/>
              </a:rPr>
              <a:t>　鷹狩外交の成熟</a:t>
            </a:r>
            <a:endParaRPr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江戸時代　　</a:t>
            </a:r>
            <a:r>
              <a:rPr kumimoji="1" lang="ja-JP" altLang="en-US" sz="2000" dirty="0">
                <a:latin typeface="UD デジタル 教科書体 NK-B" panose="02020700000000000000" pitchFamily="18" charset="-128"/>
                <a:ea typeface="UD デジタル 教科書体 NK-B" panose="02020700000000000000" pitchFamily="18" charset="-128"/>
              </a:rPr>
              <a:t>生類憐みの令／薬喰い文化</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明治時代　　</a:t>
            </a:r>
            <a:r>
              <a:rPr kumimoji="1" lang="ja-JP" altLang="en-US" sz="2000" dirty="0">
                <a:latin typeface="UD デジタル 教科書体 NK-B" panose="02020700000000000000" pitchFamily="18" charset="-128"/>
                <a:ea typeface="UD デジタル 教科書体 NK-B" panose="02020700000000000000" pitchFamily="18" charset="-128"/>
              </a:rPr>
              <a:t>肉食解禁（明治天皇）／第一次狩猟ブーム</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大正・</a:t>
            </a:r>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昭和　　</a:t>
            </a:r>
            <a:r>
              <a:rPr kumimoji="1" lang="ja-JP" altLang="en-US" sz="2000" dirty="0">
                <a:latin typeface="UD デジタル 教科書体 NK-B" panose="02020700000000000000" pitchFamily="18" charset="-128"/>
                <a:ea typeface="UD デジタル 教科書体 NK-B" panose="02020700000000000000" pitchFamily="18" charset="-128"/>
              </a:rPr>
              <a:t>第二次狩猟ブーム／自然保護時代の幕開け</a:t>
            </a:r>
            <a:endParaRPr kumimoji="1" lang="en-US" altLang="ja-JP" sz="2000" dirty="0">
              <a:latin typeface="UD デジタル 教科書体 NK-B" panose="02020700000000000000" pitchFamily="18" charset="-128"/>
              <a:ea typeface="UD デジタル 教科書体 NK-B" panose="02020700000000000000" pitchFamily="18" charset="-128"/>
            </a:endParaRPr>
          </a:p>
          <a:p>
            <a:r>
              <a:rPr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平成　　　　　　</a:t>
            </a:r>
            <a:r>
              <a:rPr lang="ja-JP" altLang="en-US" sz="2000" dirty="0">
                <a:latin typeface="UD デジタル 教科書体 NK-B" panose="02020700000000000000" pitchFamily="18" charset="-128"/>
                <a:ea typeface="UD デジタル 教科書体 NK-B" panose="02020700000000000000" pitchFamily="18" charset="-128"/>
              </a:rPr>
              <a:t>獣害問題が社会問題化／第三次狩猟＆ジビエブーム</a:t>
            </a:r>
            <a:endParaRPr lang="en-US" altLang="ja-JP" sz="2000" dirty="0">
              <a:latin typeface="UD デジタル 教科書体 NK-B" panose="02020700000000000000" pitchFamily="18" charset="-128"/>
              <a:ea typeface="UD デジタル 教科書体 NK-B" panose="02020700000000000000" pitchFamily="18" charset="-128"/>
            </a:endParaRPr>
          </a:p>
          <a:p>
            <a:r>
              <a:rPr kumimoji="1" lang="ja-JP" altLang="en-US" sz="2000" dirty="0">
                <a:solidFill>
                  <a:srgbClr val="0070C0"/>
                </a:solidFill>
                <a:latin typeface="UD デジタル 教科書体 NK-B" panose="02020700000000000000" pitchFamily="18" charset="-128"/>
                <a:ea typeface="UD デジタル 教科書体 NK-B" panose="02020700000000000000" pitchFamily="18" charset="-128"/>
              </a:rPr>
              <a:t>令和</a:t>
            </a:r>
            <a:r>
              <a:rPr kumimoji="1" lang="ja-JP" altLang="en-US" sz="2000" dirty="0">
                <a:latin typeface="UD デジタル 教科書体 NK-B" panose="02020700000000000000" pitchFamily="18" charset="-128"/>
                <a:ea typeface="UD デジタル 教科書体 NK-B" panose="02020700000000000000" pitchFamily="18" charset="-128"/>
              </a:rPr>
              <a:t>　　　　　クマ騒動に伴う鳥獣保護法改正とガバメントハンター育成</a:t>
            </a:r>
          </a:p>
        </p:txBody>
      </p:sp>
      <p:sp>
        <p:nvSpPr>
          <p:cNvPr id="3" name="テキスト ボックス 2">
            <a:extLst>
              <a:ext uri="{FF2B5EF4-FFF2-40B4-BE49-F238E27FC236}">
                <a16:creationId xmlns:a16="http://schemas.microsoft.com/office/drawing/2014/main" id="{91CBFBAA-E694-633A-9FFC-BF35518B8E1C}"/>
              </a:ext>
            </a:extLst>
          </p:cNvPr>
          <p:cNvSpPr txBox="1"/>
          <p:nvPr/>
        </p:nvSpPr>
        <p:spPr>
          <a:xfrm>
            <a:off x="625347" y="635880"/>
            <a:ext cx="6983002" cy="461665"/>
          </a:xfrm>
          <a:prstGeom prst="rect">
            <a:avLst/>
          </a:prstGeom>
          <a:noFill/>
        </p:spPr>
        <p:txBody>
          <a:bodyPr wrap="none" rtlCol="0">
            <a:spAutoFit/>
          </a:bodyPr>
          <a:lstStyle/>
          <a:p>
            <a:r>
              <a:rPr kumimoji="1" lang="ja-JP" altLang="en-US" sz="2400" dirty="0">
                <a:solidFill>
                  <a:srgbClr val="C00000"/>
                </a:solidFill>
                <a:latin typeface="UD デジタル 教科書体 NK-B" panose="02020700000000000000" pitchFamily="18" charset="-128"/>
                <a:ea typeface="UD デジタル 教科書体 NK-B" panose="02020700000000000000" pitchFamily="18" charset="-128"/>
              </a:rPr>
              <a:t>日本における狩猟の位置づけと鳥獣を巡る</a:t>
            </a:r>
            <a:r>
              <a:rPr lang="ja-JP" altLang="en-US" sz="2400" dirty="0">
                <a:solidFill>
                  <a:srgbClr val="C00000"/>
                </a:solidFill>
                <a:latin typeface="UD デジタル 教科書体 NK-B" panose="02020700000000000000" pitchFamily="18" charset="-128"/>
                <a:ea typeface="UD デジタル 教科書体 NK-B" panose="02020700000000000000" pitchFamily="18" charset="-128"/>
              </a:rPr>
              <a:t>トピックス</a:t>
            </a:r>
            <a:endParaRPr kumimoji="1" lang="ja-JP" altLang="en-US" sz="2400" dirty="0">
              <a:solidFill>
                <a:srgbClr val="C0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0231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20DF38B-F9ED-9E10-9DBB-C017789B6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09" y="81280"/>
            <a:ext cx="8954159" cy="5750560"/>
          </a:xfrm>
          <a:prstGeom prst="rect">
            <a:avLst/>
          </a:prstGeom>
        </p:spPr>
      </p:pic>
      <p:sp>
        <p:nvSpPr>
          <p:cNvPr id="4" name="テキスト ボックス 3">
            <a:extLst>
              <a:ext uri="{FF2B5EF4-FFF2-40B4-BE49-F238E27FC236}">
                <a16:creationId xmlns:a16="http://schemas.microsoft.com/office/drawing/2014/main" id="{5E84B236-84C5-964D-B781-36A03D539E66}"/>
              </a:ext>
            </a:extLst>
          </p:cNvPr>
          <p:cNvSpPr txBox="1"/>
          <p:nvPr/>
        </p:nvSpPr>
        <p:spPr>
          <a:xfrm>
            <a:off x="588622" y="5361540"/>
            <a:ext cx="5570756" cy="400110"/>
          </a:xfrm>
          <a:prstGeom prst="rect">
            <a:avLst/>
          </a:prstGeom>
          <a:noFill/>
        </p:spPr>
        <p:txBody>
          <a:bodyPr wrap="none" rtlCol="0">
            <a:spAutoFit/>
          </a:bodyPr>
          <a:lstStyle/>
          <a:p>
            <a:r>
              <a:rPr kumimoji="1" lang="ja-JP" altLang="en-US" sz="2000" b="1" dirty="0">
                <a:solidFill>
                  <a:srgbClr val="FFC000"/>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手賀沼の鴨猟（昭和</a:t>
            </a:r>
            <a:r>
              <a:rPr kumimoji="1" lang="en-US" altLang="ja-JP" sz="2000" b="1" dirty="0">
                <a:solidFill>
                  <a:srgbClr val="FFC000"/>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17</a:t>
            </a:r>
            <a:r>
              <a:rPr kumimoji="1" lang="ja-JP" altLang="en-US" sz="2000" b="1" dirty="0">
                <a:solidFill>
                  <a:srgbClr val="FFC000"/>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年）</a:t>
            </a:r>
            <a:r>
              <a:rPr kumimoji="1" lang="ja-JP" altLang="en-US" b="1" dirty="0">
                <a:solidFill>
                  <a:srgbClr val="FFC000"/>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柏市ホームページより</a:t>
            </a:r>
          </a:p>
        </p:txBody>
      </p:sp>
      <p:pic>
        <p:nvPicPr>
          <p:cNvPr id="5" name="図 4">
            <a:extLst>
              <a:ext uri="{FF2B5EF4-FFF2-40B4-BE49-F238E27FC236}">
                <a16:creationId xmlns:a16="http://schemas.microsoft.com/office/drawing/2014/main" id="{6091F5E8-AB57-E539-16BD-495641EA2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485" y="4414930"/>
            <a:ext cx="1458687" cy="2140930"/>
          </a:xfrm>
          <a:prstGeom prst="rect">
            <a:avLst/>
          </a:prstGeom>
        </p:spPr>
      </p:pic>
      <p:sp>
        <p:nvSpPr>
          <p:cNvPr id="6" name="テキスト ボックス 5">
            <a:extLst>
              <a:ext uri="{FF2B5EF4-FFF2-40B4-BE49-F238E27FC236}">
                <a16:creationId xmlns:a16="http://schemas.microsoft.com/office/drawing/2014/main" id="{73049EA6-246B-71C1-E961-BD924CA9F212}"/>
              </a:ext>
            </a:extLst>
          </p:cNvPr>
          <p:cNvSpPr txBox="1"/>
          <p:nvPr/>
        </p:nvSpPr>
        <p:spPr>
          <a:xfrm>
            <a:off x="2091190" y="5973624"/>
            <a:ext cx="5517857" cy="369332"/>
          </a:xfrm>
          <a:prstGeom prst="rect">
            <a:avLst/>
          </a:prstGeom>
          <a:noFill/>
        </p:spPr>
        <p:txBody>
          <a:bodyPr wrap="none" rtlCol="0">
            <a:spAutoFit/>
          </a:bodyPr>
          <a:lstStyle/>
          <a:p>
            <a:r>
              <a:rPr kumimoji="1" lang="ja-JP" altLang="en-US" dirty="0">
                <a:solidFill>
                  <a:srgbClr val="FF0000"/>
                </a:solidFill>
                <a:latin typeface="+mj-ea"/>
                <a:ea typeface="+mj-ea"/>
              </a:rPr>
              <a:t>→おすすめ本</a:t>
            </a:r>
            <a:r>
              <a:rPr kumimoji="1" lang="en-US" altLang="ja-JP" dirty="0">
                <a:solidFill>
                  <a:srgbClr val="FF0000"/>
                </a:solidFill>
                <a:latin typeface="+mj-ea"/>
                <a:ea typeface="+mj-ea"/>
              </a:rPr>
              <a:t>『</a:t>
            </a:r>
            <a:r>
              <a:rPr kumimoji="1" lang="ja-JP" altLang="en-US" dirty="0">
                <a:solidFill>
                  <a:srgbClr val="FF0000"/>
                </a:solidFill>
                <a:latin typeface="+mj-ea"/>
                <a:ea typeface="+mj-ea"/>
              </a:rPr>
              <a:t>鷹将軍と鶴の味噌汁</a:t>
            </a:r>
            <a:r>
              <a:rPr kumimoji="1" lang="en-US" altLang="ja-JP" dirty="0">
                <a:solidFill>
                  <a:srgbClr val="FF0000"/>
                </a:solidFill>
                <a:latin typeface="+mj-ea"/>
                <a:ea typeface="+mj-ea"/>
              </a:rPr>
              <a:t>』</a:t>
            </a:r>
            <a:r>
              <a:rPr kumimoji="1" lang="ja-JP" altLang="en-US" dirty="0">
                <a:solidFill>
                  <a:srgbClr val="FF0000"/>
                </a:solidFill>
                <a:latin typeface="+mj-ea"/>
                <a:ea typeface="+mj-ea"/>
              </a:rPr>
              <a:t>（菅豊著・講談社）</a:t>
            </a:r>
          </a:p>
        </p:txBody>
      </p:sp>
      <p:sp>
        <p:nvSpPr>
          <p:cNvPr id="7" name="テキスト ボックス 6">
            <a:extLst>
              <a:ext uri="{FF2B5EF4-FFF2-40B4-BE49-F238E27FC236}">
                <a16:creationId xmlns:a16="http://schemas.microsoft.com/office/drawing/2014/main" id="{6DA1EF7B-FE01-D907-5A8D-CF9AE03CBFF2}"/>
              </a:ext>
            </a:extLst>
          </p:cNvPr>
          <p:cNvSpPr txBox="1"/>
          <p:nvPr/>
        </p:nvSpPr>
        <p:spPr>
          <a:xfrm>
            <a:off x="1807029" y="272143"/>
            <a:ext cx="5724644" cy="646331"/>
          </a:xfrm>
          <a:prstGeom prst="rect">
            <a:avLst/>
          </a:prstGeom>
          <a:noFill/>
        </p:spPr>
        <p:txBody>
          <a:bodyPr wrap="none" rtlCol="0">
            <a:spAutoFit/>
          </a:bodyPr>
          <a:lstStyle/>
          <a:p>
            <a:r>
              <a:rPr kumimoji="1" lang="ja-JP" altLang="en-US" sz="3600" b="1" dirty="0">
                <a:solidFill>
                  <a:srgbClr val="FF0000"/>
                </a:solidFill>
                <a:latin typeface="UD デジタル 教科書体 NP" panose="02020400000000000000" pitchFamily="18" charset="-128"/>
                <a:ea typeface="UD デジタル 教科書体 NP" panose="02020400000000000000" pitchFamily="18" charset="-128"/>
              </a:rPr>
              <a:t>地域文化としての「食鳥」</a:t>
            </a:r>
          </a:p>
        </p:txBody>
      </p:sp>
    </p:spTree>
    <p:extLst>
      <p:ext uri="{BB962C8B-B14F-4D97-AF65-F5344CB8AC3E}">
        <p14:creationId xmlns:p14="http://schemas.microsoft.com/office/powerpoint/2010/main" val="385414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A87CAD33-2B01-D557-4AE9-A69F5201149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61913"/>
            <a:ext cx="9144000" cy="6796087"/>
          </a:xfrm>
        </p:spPr>
      </p:pic>
      <p:sp>
        <p:nvSpPr>
          <p:cNvPr id="10" name="テキスト ボックス 9">
            <a:extLst>
              <a:ext uri="{FF2B5EF4-FFF2-40B4-BE49-F238E27FC236}">
                <a16:creationId xmlns:a16="http://schemas.microsoft.com/office/drawing/2014/main" id="{AE939B7C-75A9-0A38-9F41-CAC6E14BF1DB}"/>
              </a:ext>
            </a:extLst>
          </p:cNvPr>
          <p:cNvSpPr txBox="1"/>
          <p:nvPr/>
        </p:nvSpPr>
        <p:spPr>
          <a:xfrm>
            <a:off x="3413760" y="346502"/>
            <a:ext cx="2236510" cy="1138773"/>
          </a:xfrm>
          <a:prstGeom prst="rect">
            <a:avLst/>
          </a:prstGeom>
          <a:noFill/>
        </p:spPr>
        <p:txBody>
          <a:bodyPr wrap="none" rtlCol="0">
            <a:spAutoFit/>
          </a:bodyPr>
          <a:lstStyle/>
          <a:p>
            <a:r>
              <a:rPr kumimoji="1" lang="ja-JP" altLang="en-US" sz="3200" b="1" dirty="0">
                <a:solidFill>
                  <a:srgbClr val="FFFF00"/>
                </a:solidFill>
                <a:latin typeface="UD デジタル 教科書体 N" panose="02020400000000000000" pitchFamily="17" charset="-128"/>
                <a:ea typeface="UD デジタル 教科書体 N" panose="02020400000000000000" pitchFamily="17" charset="-128"/>
              </a:rPr>
              <a:t>皇室と狩猟</a:t>
            </a:r>
            <a:endParaRPr kumimoji="1" lang="en-US" altLang="ja-JP" sz="3200" b="1" dirty="0">
              <a:solidFill>
                <a:srgbClr val="FFFF00"/>
              </a:solidFill>
              <a:latin typeface="UD デジタル 教科書体 N" panose="02020400000000000000" pitchFamily="17" charset="-128"/>
              <a:ea typeface="UD デジタル 教科書体 N" panose="02020400000000000000" pitchFamily="17" charset="-128"/>
            </a:endParaRPr>
          </a:p>
          <a:p>
            <a:endParaRPr kumimoji="1" lang="en-US" altLang="ja-JP" dirty="0"/>
          </a:p>
          <a:p>
            <a:endParaRPr kumimoji="1" lang="ja-JP" altLang="en-US" dirty="0"/>
          </a:p>
        </p:txBody>
      </p:sp>
      <p:sp>
        <p:nvSpPr>
          <p:cNvPr id="15" name="テキスト ボックス 14">
            <a:extLst>
              <a:ext uri="{FF2B5EF4-FFF2-40B4-BE49-F238E27FC236}">
                <a16:creationId xmlns:a16="http://schemas.microsoft.com/office/drawing/2014/main" id="{B8253E15-44A7-EBB9-8684-F9EFF19B8D51}"/>
              </a:ext>
            </a:extLst>
          </p:cNvPr>
          <p:cNvSpPr txBox="1"/>
          <p:nvPr/>
        </p:nvSpPr>
        <p:spPr>
          <a:xfrm>
            <a:off x="377530" y="2711867"/>
            <a:ext cx="8719338" cy="2308324"/>
          </a:xfrm>
          <a:prstGeom prst="rect">
            <a:avLst/>
          </a:prstGeom>
          <a:noFill/>
        </p:spPr>
        <p:txBody>
          <a:bodyPr wrap="square">
            <a:spAutoFit/>
          </a:bodyPr>
          <a:lstStyle/>
          <a:p>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宮内庁鴨場　埼玉県と千葉県の</a:t>
            </a:r>
            <a:r>
              <a:rPr lang="en-US" altLang="ja-JP"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2</a:t>
            </a:r>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か所にある宮内庁施設。元溜（もとだまり）と呼ばれる</a:t>
            </a:r>
            <a:r>
              <a:rPr lang="en-US" altLang="ja-JP"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12,000</a:t>
            </a:r>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平方メートル（約</a:t>
            </a:r>
            <a:r>
              <a:rPr lang="en-US" altLang="ja-JP"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3,600</a:t>
            </a:r>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坪）の池に集まった野生の鴨を訓練されたアヒルを使い引堀に誘導し、絹糸で作られた叉手網（さであみ）と呼ばれる手持ちの網で捕獲する。将軍家や大名家の接遇習慣を明治以降、継承して今日に至る。</a:t>
            </a:r>
          </a:p>
          <a:p>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毎年</a:t>
            </a:r>
            <a:r>
              <a:rPr lang="en-US" altLang="ja-JP"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11</a:t>
            </a:r>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月</a:t>
            </a:r>
            <a:r>
              <a:rPr lang="en-US" altLang="ja-JP"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15</a:t>
            </a:r>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日から翌年</a:t>
            </a:r>
            <a:r>
              <a:rPr lang="en-US" altLang="ja-JP"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2</a:t>
            </a:r>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月</a:t>
            </a:r>
            <a:r>
              <a:rPr lang="en-US" altLang="ja-JP"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15</a:t>
            </a:r>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日までの狩猟期間に招かれた閣僚、国会議員、最高裁判所判事や各国の外交使節団の長等がこの独特の技法で鴨を捕獲する。</a:t>
            </a:r>
          </a:p>
          <a:p>
            <a:r>
              <a:rPr lang="ja-JP" altLang="en-US" dirty="0">
                <a:solidFill>
                  <a:schemeClr val="bg1"/>
                </a:solidFill>
                <a:highlight>
                  <a:srgbClr val="008000"/>
                </a:highlight>
                <a:latin typeface="UD デジタル 教科書体 N" panose="02020400000000000000" pitchFamily="17" charset="-128"/>
                <a:ea typeface="UD デジタル 教科書体 N" panose="02020400000000000000" pitchFamily="17" charset="-128"/>
              </a:rPr>
              <a:t>現在は国際鳥類標識調査に協力して種類、性別などを記録し標識（足環）をつけ、すべて放鳥する。猟期以外は市民の自然保護観察の場として利用されている。</a:t>
            </a:r>
          </a:p>
        </p:txBody>
      </p:sp>
      <p:sp>
        <p:nvSpPr>
          <p:cNvPr id="16" name="吹き出し: 円形 15">
            <a:extLst>
              <a:ext uri="{FF2B5EF4-FFF2-40B4-BE49-F238E27FC236}">
                <a16:creationId xmlns:a16="http://schemas.microsoft.com/office/drawing/2014/main" id="{0E70E63C-57D3-628C-B148-122C3EC5F818}"/>
              </a:ext>
            </a:extLst>
          </p:cNvPr>
          <p:cNvSpPr/>
          <p:nvPr/>
        </p:nvSpPr>
        <p:spPr>
          <a:xfrm>
            <a:off x="711200" y="248154"/>
            <a:ext cx="1656080" cy="1138772"/>
          </a:xfrm>
          <a:prstGeom prst="wedgeEllipseCallout">
            <a:avLst>
              <a:gd name="adj1" fmla="val -71412"/>
              <a:gd name="adj2" fmla="val -3548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UD デジタル 教科書体 N" panose="02020400000000000000" pitchFamily="17" charset="-128"/>
                <a:ea typeface="UD デジタル 教科書体 N" panose="02020400000000000000" pitchFamily="17" charset="-128"/>
              </a:rPr>
              <a:t>余談ですが</a:t>
            </a:r>
          </a:p>
        </p:txBody>
      </p:sp>
      <p:sp>
        <p:nvSpPr>
          <p:cNvPr id="17" name="テキスト ボックス 16">
            <a:extLst>
              <a:ext uri="{FF2B5EF4-FFF2-40B4-BE49-F238E27FC236}">
                <a16:creationId xmlns:a16="http://schemas.microsoft.com/office/drawing/2014/main" id="{94A5797C-7C7D-4FBC-49F0-3B25ECA39CF9}"/>
              </a:ext>
            </a:extLst>
          </p:cNvPr>
          <p:cNvSpPr txBox="1"/>
          <p:nvPr/>
        </p:nvSpPr>
        <p:spPr>
          <a:xfrm>
            <a:off x="397549" y="5708263"/>
            <a:ext cx="7366119" cy="523220"/>
          </a:xfrm>
          <a:prstGeom prst="rect">
            <a:avLst/>
          </a:prstGeom>
          <a:noFill/>
        </p:spPr>
        <p:txBody>
          <a:bodyPr wrap="none" rtlCol="0">
            <a:spAutoFit/>
          </a:bodyPr>
          <a:lstStyle/>
          <a:p>
            <a:r>
              <a:rPr kumimoji="1" lang="ja-JP" altLang="en-US" sz="2800" b="1" dirty="0">
                <a:solidFill>
                  <a:schemeClr val="bg1"/>
                </a:solidFill>
                <a:effectLst>
                  <a:outerShdw blurRad="38100" dist="38100" dir="2700000" algn="tl">
                    <a:srgbClr val="000000">
                      <a:alpha val="43137"/>
                    </a:srgbClr>
                  </a:outerShdw>
                </a:effectLst>
                <a:latin typeface="UD デジタル 教科書体 N" panose="02020400000000000000" pitchFamily="17" charset="-128"/>
                <a:ea typeface="UD デジタル 教科書体 N" panose="02020400000000000000" pitchFamily="17" charset="-128"/>
              </a:rPr>
              <a:t>プロポーズの場は、ここだった！（らしい）</a:t>
            </a:r>
          </a:p>
        </p:txBody>
      </p:sp>
      <p:sp>
        <p:nvSpPr>
          <p:cNvPr id="18" name="テキスト ボックス 17">
            <a:extLst>
              <a:ext uri="{FF2B5EF4-FFF2-40B4-BE49-F238E27FC236}">
                <a16:creationId xmlns:a16="http://schemas.microsoft.com/office/drawing/2014/main" id="{1CE63097-B25F-35A5-91D3-EE6A280D567C}"/>
              </a:ext>
            </a:extLst>
          </p:cNvPr>
          <p:cNvSpPr txBox="1"/>
          <p:nvPr/>
        </p:nvSpPr>
        <p:spPr>
          <a:xfrm>
            <a:off x="7122160" y="6345132"/>
            <a:ext cx="1595309" cy="400110"/>
          </a:xfrm>
          <a:prstGeom prst="rect">
            <a:avLst/>
          </a:prstGeom>
          <a:noFill/>
        </p:spPr>
        <p:txBody>
          <a:bodyPr wrap="none" rtlCol="0">
            <a:spAutoFit/>
          </a:bodyPr>
          <a:lstStyle/>
          <a:p>
            <a:r>
              <a:rPr kumimoji="1" lang="ja-JP" altLang="en-US" sz="2000" dirty="0">
                <a:solidFill>
                  <a:srgbClr val="FFFF00"/>
                </a:solidFill>
                <a:latin typeface="UD デジタル 教科書体 N" panose="02020400000000000000" pitchFamily="17" charset="-128"/>
                <a:ea typeface="UD デジタル 教科書体 N" panose="02020400000000000000" pitchFamily="17" charset="-128"/>
              </a:rPr>
              <a:t>ＢＳ</a:t>
            </a:r>
            <a:r>
              <a:rPr kumimoji="1" lang="en-US" altLang="ja-JP" sz="2000" dirty="0">
                <a:solidFill>
                  <a:srgbClr val="FFFF00"/>
                </a:solidFill>
                <a:latin typeface="UD デジタル 教科書体 N" panose="02020400000000000000" pitchFamily="17" charset="-128"/>
                <a:ea typeface="UD デジタル 教科書体 N" panose="02020400000000000000" pitchFamily="17" charset="-128"/>
              </a:rPr>
              <a:t>TBS</a:t>
            </a:r>
            <a:r>
              <a:rPr kumimoji="1" lang="ja-JP" altLang="en-US" sz="2000" dirty="0">
                <a:solidFill>
                  <a:srgbClr val="FFFF00"/>
                </a:solidFill>
                <a:latin typeface="UD デジタル 教科書体 N" panose="02020400000000000000" pitchFamily="17" charset="-128"/>
                <a:ea typeface="UD デジタル 教科書体 N" panose="02020400000000000000" pitchFamily="17" charset="-128"/>
              </a:rPr>
              <a:t>より</a:t>
            </a:r>
          </a:p>
        </p:txBody>
      </p:sp>
    </p:spTree>
    <p:extLst>
      <p:ext uri="{BB962C8B-B14F-4D97-AF65-F5344CB8AC3E}">
        <p14:creationId xmlns:p14="http://schemas.microsoft.com/office/powerpoint/2010/main" val="102076464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439</TotalTime>
  <Words>2257</Words>
  <Application>Microsoft Office PowerPoint</Application>
  <PresentationFormat>画面に合わせる (4:3)</PresentationFormat>
  <Paragraphs>262</Paragraphs>
  <Slides>58</Slides>
  <Notes>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58</vt:i4>
      </vt:variant>
    </vt:vector>
  </HeadingPairs>
  <TitlesOfParts>
    <vt:vector size="69" baseType="lpstr">
      <vt:lpstr>70:はばたきフォント</vt:lpstr>
      <vt:lpstr>ＭＳ Ｐ明朝</vt:lpstr>
      <vt:lpstr>UD デジタル 教科書体 N</vt:lpstr>
      <vt:lpstr>UD デジタル 教科書体 NK</vt:lpstr>
      <vt:lpstr>UD デジタル 教科書体 NK-B</vt:lpstr>
      <vt:lpstr>UD デジタル 教科書体 NP</vt:lpstr>
      <vt:lpstr>游ゴシック</vt:lpstr>
      <vt:lpstr>Arial</vt:lpstr>
      <vt:lpstr>Calibri</vt:lpstr>
      <vt:lpstr>Garamond</vt:lpstr>
      <vt:lpstr>オーガニック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家畜福祉 （ 快適性に配慮した飼養管理 ） </vt:lpstr>
      <vt:lpstr>経済動物をめぐる動向</vt:lpstr>
      <vt:lpstr>いわゆる「ビーガン主義」のタイプ</vt:lpstr>
      <vt:lpstr>[ビーガニズム]と[動物権利運動]の 中にある思考原理</vt:lpstr>
      <vt:lpstr> </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勤 鹿熊</dc:creator>
  <cp:lastModifiedBy>勤 鹿熊</cp:lastModifiedBy>
  <cp:revision>13</cp:revision>
  <dcterms:created xsi:type="dcterms:W3CDTF">2026-05-27T08:29:48Z</dcterms:created>
  <dcterms:modified xsi:type="dcterms:W3CDTF">2026-06-03T04:48:54Z</dcterms:modified>
</cp:coreProperties>
</file>